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70" r:id="rId3"/>
    <p:sldId id="258" r:id="rId4"/>
    <p:sldId id="256" r:id="rId5"/>
    <p:sldId id="259" r:id="rId6"/>
    <p:sldId id="260" r:id="rId7"/>
    <p:sldId id="261" r:id="rId8"/>
    <p:sldId id="262" r:id="rId9"/>
    <p:sldId id="263" r:id="rId10"/>
    <p:sldId id="265" r:id="rId11"/>
    <p:sldId id="264" r:id="rId12"/>
    <p:sldId id="267" r:id="rId13"/>
    <p:sldId id="266" r:id="rId14"/>
    <p:sldId id="268" r:id="rId15"/>
    <p:sldId id="283" r:id="rId16"/>
    <p:sldId id="279" r:id="rId17"/>
    <p:sldId id="281" r:id="rId18"/>
    <p:sldId id="293" r:id="rId19"/>
    <p:sldId id="282" r:id="rId20"/>
    <p:sldId id="269" r:id="rId21"/>
    <p:sldId id="280" r:id="rId22"/>
    <p:sldId id="273" r:id="rId23"/>
    <p:sldId id="284" r:id="rId24"/>
    <p:sldId id="285" r:id="rId25"/>
    <p:sldId id="287" r:id="rId26"/>
    <p:sldId id="290" r:id="rId27"/>
    <p:sldId id="271" r:id="rId28"/>
    <p:sldId id="278" r:id="rId29"/>
    <p:sldId id="276" r:id="rId30"/>
    <p:sldId id="288" r:id="rId31"/>
    <p:sldId id="28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29" autoAdjust="0"/>
  </p:normalViewPr>
  <p:slideViewPr>
    <p:cSldViewPr snapToGrid="0">
      <p:cViewPr varScale="1">
        <p:scale>
          <a:sx n="61" d="100"/>
          <a:sy n="61" d="100"/>
        </p:scale>
        <p:origin x="10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B041D-83B5-4219-9B1C-D3E5DF625F41}"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3F6D7-9AC8-42EB-B5C6-1C6697FDDCAA}" type="slidenum">
              <a:rPr lang="zh-CN" altLang="en-US" smtClean="0"/>
              <a:t>‹#›</a:t>
            </a:fld>
            <a:endParaRPr lang="zh-CN" altLang="en-US"/>
          </a:p>
        </p:txBody>
      </p:sp>
    </p:spTree>
    <p:extLst>
      <p:ext uri="{BB962C8B-B14F-4D97-AF65-F5344CB8AC3E}">
        <p14:creationId xmlns:p14="http://schemas.microsoft.com/office/powerpoint/2010/main" val="1796456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去掉某个样本后，对模型产生的影响</a:t>
            </a:r>
            <a:endParaRPr lang="en-US" altLang="zh-CN" dirty="0"/>
          </a:p>
          <a:p>
            <a:r>
              <a:rPr lang="zh-CN" altLang="en-US" dirty="0"/>
              <a:t>虽然提出了近似计算方法，但仍然需要计算二阶导的海森矩阵，代价高</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2</a:t>
            </a:fld>
            <a:endParaRPr lang="zh-CN" altLang="en-US"/>
          </a:p>
        </p:txBody>
      </p:sp>
    </p:spTree>
    <p:extLst>
      <p:ext uri="{BB962C8B-B14F-4D97-AF65-F5344CB8AC3E}">
        <p14:creationId xmlns:p14="http://schemas.microsoft.com/office/powerpoint/2010/main" val="1210190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在以</a:t>
            </a:r>
            <a:r>
              <a:rPr lang="en-US" altLang="zh-CN" sz="1200" b="0" i="0" kern="1200" dirty="0">
                <a:solidFill>
                  <a:schemeClr val="tx1"/>
                </a:solidFill>
                <a:effectLst/>
                <a:latin typeface="+mn-lt"/>
                <a:ea typeface="+mn-ea"/>
                <a:cs typeface="+mn-cs"/>
              </a:rPr>
              <a:t>SGD</a:t>
            </a:r>
            <a:r>
              <a:rPr lang="zh-CN" altLang="en-US" sz="1200" b="0" i="0" kern="1200" dirty="0">
                <a:solidFill>
                  <a:schemeClr val="tx1"/>
                </a:solidFill>
                <a:effectLst/>
                <a:latin typeface="+mn-lt"/>
                <a:ea typeface="+mn-ea"/>
                <a:cs typeface="+mn-cs"/>
              </a:rPr>
              <a:t>或其变体进行训练的模型中，每个训练样本被选中后都会计算损失，并修改模型参数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示例中模型的任务是预测左侧测试图像的主体西葫芦（同时也有安全带，因此很可能被误分类为安全带）。随着训练的进行，各个训练样本都会影响模型对测试图像的损失（预测分数于实际标签的距离） 。西葫芦的预测分数越高，损失越低。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减少损失的训练样本，如西葫芦图像，被称为 </a:t>
            </a:r>
            <a:r>
              <a:rPr lang="zh-CN" altLang="en-US" sz="1200" b="1" i="0" kern="1200" dirty="0">
                <a:solidFill>
                  <a:schemeClr val="tx1"/>
                </a:solidFill>
                <a:effectLst/>
                <a:latin typeface="+mn-lt"/>
                <a:ea typeface="+mn-ea"/>
                <a:cs typeface="+mn-cs"/>
              </a:rPr>
              <a:t>支持者</a:t>
            </a:r>
            <a:r>
              <a:rPr lang="en-US" altLang="zh-CN" sz="1200" b="0" i="0" kern="1200" dirty="0">
                <a:solidFill>
                  <a:schemeClr val="tx1"/>
                </a:solidFill>
                <a:effectLst/>
                <a:latin typeface="+mn-lt"/>
                <a:ea typeface="+mn-ea"/>
                <a:cs typeface="+mn-cs"/>
              </a:rPr>
              <a:t>(Proponents)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而增加损失的训练样本，如安全带的图像，被称为 </a:t>
            </a:r>
            <a:r>
              <a:rPr lang="zh-CN" altLang="en-US" sz="1200" b="1" i="0" kern="1200" dirty="0">
                <a:solidFill>
                  <a:schemeClr val="tx1"/>
                </a:solidFill>
                <a:effectLst/>
                <a:latin typeface="+mn-lt"/>
                <a:ea typeface="+mn-ea"/>
                <a:cs typeface="+mn-cs"/>
              </a:rPr>
              <a:t>反对者 </a:t>
            </a:r>
            <a:r>
              <a:rPr lang="en-US" altLang="zh-CN" sz="1200" b="0" i="0" kern="1200" dirty="0">
                <a:solidFill>
                  <a:schemeClr val="tx1"/>
                </a:solidFill>
                <a:effectLst/>
                <a:latin typeface="+mn-lt"/>
                <a:ea typeface="+mn-ea"/>
                <a:cs typeface="+mn-cs"/>
              </a:rPr>
              <a:t>(Opponents)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在上面的示例中，标有“太阳镜”的图像也是一个支持者，因为图像中虽然有安全带，但被标注“太阳镜”，以便促使模型更好地区分西葫芦和安全带。</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17</a:t>
            </a:fld>
            <a:endParaRPr lang="zh-CN" altLang="en-US"/>
          </a:p>
        </p:txBody>
      </p:sp>
    </p:spTree>
    <p:extLst>
      <p:ext uri="{BB962C8B-B14F-4D97-AF65-F5344CB8AC3E}">
        <p14:creationId xmlns:p14="http://schemas.microsoft.com/office/powerpoint/2010/main" val="335970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支持者：跟测试图像标签一致，让模型更加坚定自己的预测结果；或者跟虽然跟测试图像不一致，但包含了测试图像中其他的元素，促使模型可以更有效的分辨图像中各个元素与标签的关系（比如上一张的安全带）</a:t>
            </a:r>
            <a:endParaRPr lang="en-US" altLang="zh-CN" dirty="0"/>
          </a:p>
          <a:p>
            <a:r>
              <a:rPr lang="zh-CN" altLang="en-US" dirty="0"/>
              <a:t>反对者：虽然跟测试图像相似，但标签却不一致，这就给了模型迷惑，导致模型对测试样本的预测表现出了怀疑，我真的预测对了吗？</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18</a:t>
            </a:fld>
            <a:endParaRPr lang="zh-CN" altLang="en-US"/>
          </a:p>
        </p:txBody>
      </p:sp>
    </p:spTree>
    <p:extLst>
      <p:ext uri="{BB962C8B-B14F-4D97-AF65-F5344CB8AC3E}">
        <p14:creationId xmlns:p14="http://schemas.microsoft.com/office/powerpoint/2010/main" val="182561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19</a:t>
            </a:fld>
            <a:endParaRPr lang="zh-CN" altLang="en-US"/>
          </a:p>
        </p:txBody>
      </p:sp>
    </p:spTree>
    <p:extLst>
      <p:ext uri="{BB962C8B-B14F-4D97-AF65-F5344CB8AC3E}">
        <p14:creationId xmlns:p14="http://schemas.microsoft.com/office/powerpoint/2010/main" val="2221365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有 </a:t>
            </a:r>
            <a:r>
              <a:rPr lang="en-US" altLang="zh-CN" sz="1200" b="0" i="0" u="none" strike="noStrike" kern="1200" baseline="0" dirty="0">
                <a:solidFill>
                  <a:schemeClr val="tx1"/>
                </a:solidFill>
                <a:latin typeface="+mn-lt"/>
                <a:ea typeface="+mn-ea"/>
                <a:cs typeface="+mn-cs"/>
              </a:rPr>
              <a:t>k checkpoints wt1, wt2, . . . ,</a:t>
            </a:r>
            <a:r>
              <a:rPr lang="en-US" altLang="zh-CN" sz="1200" b="0" i="0" u="none" strike="noStrike" kern="1200" baseline="0" dirty="0" err="1">
                <a:solidFill>
                  <a:schemeClr val="tx1"/>
                </a:solidFill>
                <a:latin typeface="+mn-lt"/>
                <a:ea typeface="+mn-ea"/>
                <a:cs typeface="+mn-cs"/>
              </a:rPr>
              <a:t>wtk</a:t>
            </a:r>
            <a:r>
              <a:rPr lang="en-US" altLang="zh-CN" sz="1200" b="0" i="0" u="none" strike="noStrike" kern="1200" baseline="0" dirty="0">
                <a:solidFill>
                  <a:schemeClr val="tx1"/>
                </a:solidFill>
                <a:latin typeface="+mn-lt"/>
                <a:ea typeface="+mn-ea"/>
                <a:cs typeface="+mn-cs"/>
              </a:rPr>
              <a:t> corresponding to iterations t1, t2, . . . , </a:t>
            </a:r>
            <a:r>
              <a:rPr lang="en-US" altLang="zh-CN" sz="1200" b="0" i="0" u="none" strike="noStrike" kern="1200" baseline="0" dirty="0" err="1">
                <a:solidFill>
                  <a:schemeClr val="tx1"/>
                </a:solidFill>
                <a:latin typeface="+mn-lt"/>
                <a:ea typeface="+mn-ea"/>
                <a:cs typeface="+mn-cs"/>
              </a:rPr>
              <a:t>tk</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Checkpoint</a:t>
            </a:r>
            <a:r>
              <a:rPr lang="zh-CN" altLang="en-US" sz="1200" b="0" i="0" u="none" strike="noStrike" kern="1200" baseline="0" dirty="0">
                <a:solidFill>
                  <a:schemeClr val="tx1"/>
                </a:solidFill>
                <a:latin typeface="+mn-lt"/>
                <a:ea typeface="+mn-ea"/>
                <a:cs typeface="+mn-cs"/>
              </a:rPr>
              <a:t>的节点最好是当所有数据都被用到一轮后，即每个数据只被用到一次，</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因为在该检查点模型中，包含了使用一次该训练数据所带来的影响</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kern="1200" dirty="0">
                <a:solidFill>
                  <a:schemeClr val="tx1"/>
                </a:solidFill>
                <a:effectLst/>
                <a:latin typeface="+mn-lt"/>
                <a:ea typeface="+mn-ea"/>
                <a:cs typeface="+mn-cs"/>
              </a:rPr>
              <a:t>实际上，测试样本在训练时是未知的，可以使用学习算法输出的检查点作为训练时的草图来克服这一限制。另一个挑战是，算法通常会同时访问多个点，而不是单个点，这就需要一种方法来区分每个训练样本的相对贡献。这可以通过应用逐点损失梯度来实现。这两种策略共同捕获了 </a:t>
            </a:r>
            <a:r>
              <a:rPr lang="en-US" altLang="zh-CN" sz="1200" b="0" i="0" kern="1200" dirty="0" err="1">
                <a:solidFill>
                  <a:schemeClr val="tx1"/>
                </a:solidFill>
                <a:effectLst/>
                <a:latin typeface="+mn-lt"/>
                <a:ea typeface="+mn-ea"/>
                <a:cs typeface="+mn-cs"/>
              </a:rPr>
              <a:t>TracIn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方法，它可以简化为测试和训练样本损失梯度的简单形式点积，由学习率加权，并跨检查点求和</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21</a:t>
            </a:fld>
            <a:endParaRPr lang="zh-CN" altLang="en-US"/>
          </a:p>
        </p:txBody>
      </p:sp>
    </p:spTree>
    <p:extLst>
      <p:ext uri="{BB962C8B-B14F-4D97-AF65-F5344CB8AC3E}">
        <p14:creationId xmlns:p14="http://schemas.microsoft.com/office/powerpoint/2010/main" val="1250876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22</a:t>
            </a:fld>
            <a:endParaRPr lang="zh-CN" altLang="en-US"/>
          </a:p>
        </p:txBody>
      </p:sp>
    </p:spTree>
    <p:extLst>
      <p:ext uri="{BB962C8B-B14F-4D97-AF65-F5344CB8AC3E}">
        <p14:creationId xmlns:p14="http://schemas.microsoft.com/office/powerpoint/2010/main" val="356476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ResNet-56 [16] trained on the CIFAR-10</a:t>
            </a:r>
            <a:r>
              <a:rPr lang="zh-CN" altLang="en-US" sz="1200" b="0" i="0" u="none" strike="noStrike" kern="1200" baseline="0" dirty="0">
                <a:solidFill>
                  <a:schemeClr val="tx1"/>
                </a:solidFill>
                <a:latin typeface="+mn-lt"/>
                <a:ea typeface="+mn-ea"/>
                <a:cs typeface="+mn-cs"/>
              </a:rPr>
              <a:t>，只用最后一层来计算海森、或微调，还有本文的方法。</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从第</a:t>
            </a:r>
            <a:r>
              <a:rPr lang="en-US" altLang="zh-CN" sz="1200" b="0" i="0" u="none" strike="noStrike" kern="1200" baseline="0" dirty="0">
                <a:solidFill>
                  <a:schemeClr val="tx1"/>
                </a:solidFill>
                <a:latin typeface="+mn-lt"/>
                <a:ea typeface="+mn-ea"/>
                <a:cs typeface="+mn-cs"/>
              </a:rPr>
              <a:t>30</a:t>
            </a:r>
            <a:r>
              <a:rPr lang="zh-CN" altLang="en-US" sz="1200" b="0" i="0" u="none" strike="noStrike" kern="1200" baseline="0" dirty="0">
                <a:solidFill>
                  <a:schemeClr val="tx1"/>
                </a:solidFill>
                <a:latin typeface="+mn-lt"/>
                <a:ea typeface="+mn-ea"/>
                <a:cs typeface="+mn-cs"/>
              </a:rPr>
              <a:t>个检查点开始，每隔</a:t>
            </a:r>
            <a:r>
              <a:rPr lang="en-US" altLang="zh-CN" sz="1200" b="0" i="0" u="none" strike="noStrike" kern="1200" baseline="0" dirty="0">
                <a:solidFill>
                  <a:schemeClr val="tx1"/>
                </a:solidFill>
                <a:latin typeface="+mn-lt"/>
                <a:ea typeface="+mn-ea"/>
                <a:cs typeface="+mn-cs"/>
              </a:rPr>
              <a:t>30</a:t>
            </a:r>
            <a:r>
              <a:rPr lang="zh-CN" altLang="en-US" sz="1200" b="0" i="0" u="none" strike="noStrike" kern="1200" baseline="0" dirty="0">
                <a:solidFill>
                  <a:schemeClr val="tx1"/>
                </a:solidFill>
                <a:latin typeface="+mn-lt"/>
                <a:ea typeface="+mn-ea"/>
                <a:cs typeface="+mn-cs"/>
              </a:rPr>
              <a:t>个检查点取一个，每个检查点都是在</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个</a:t>
            </a:r>
            <a:r>
              <a:rPr lang="en-US" altLang="zh-CN" sz="1200" b="0" i="0" u="none" strike="noStrike" kern="1200" baseline="0" dirty="0">
                <a:solidFill>
                  <a:schemeClr val="tx1"/>
                </a:solidFill>
                <a:latin typeface="+mn-lt"/>
                <a:ea typeface="+mn-ea"/>
                <a:cs typeface="+mn-cs"/>
              </a:rPr>
              <a:t>epoch</a:t>
            </a:r>
            <a:r>
              <a:rPr lang="zh-CN" altLang="en-US" sz="1200" b="0" i="0" u="none" strike="noStrike" kern="1200" baseline="0" dirty="0">
                <a:solidFill>
                  <a:schemeClr val="tx1"/>
                </a:solidFill>
                <a:latin typeface="+mn-lt"/>
                <a:ea typeface="+mn-ea"/>
                <a:cs typeface="+mn-cs"/>
              </a:rPr>
              <a:t>结束后存下的</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左图随着被检查的数据增多，精度逐渐上升；右图，随着检查的数据增多，错标签的数据被验证的越多</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红色的线是忽略学习率权重，让他们都相等。</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23</a:t>
            </a:fld>
            <a:endParaRPr lang="zh-CN" altLang="en-US"/>
          </a:p>
        </p:txBody>
      </p:sp>
    </p:spTree>
    <p:extLst>
      <p:ext uri="{BB962C8B-B14F-4D97-AF65-F5344CB8AC3E}">
        <p14:creationId xmlns:p14="http://schemas.microsoft.com/office/powerpoint/2010/main" val="2483281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用了三层的全连接简单模型</a:t>
            </a:r>
            <a:r>
              <a:rPr lang="en-US" altLang="zh-CN" dirty="0"/>
              <a:t>(240k</a:t>
            </a:r>
            <a:r>
              <a:rPr lang="zh-CN" altLang="en-US" dirty="0"/>
              <a:t>参数</a:t>
            </a:r>
            <a:r>
              <a:rPr lang="en-US" altLang="zh-CN" dirty="0"/>
              <a:t>)</a:t>
            </a:r>
            <a:r>
              <a:rPr lang="zh-CN" altLang="en-US" dirty="0"/>
              <a:t>，使得计算整个模型和所有训练步骤的检查点成为可能，能够检验</a:t>
            </a:r>
            <a:r>
              <a:rPr lang="en-US" altLang="zh-CN" sz="1200" dirty="0" err="1">
                <a:solidFill>
                  <a:srgbClr val="121212"/>
                </a:solidFill>
                <a:latin typeface="微软雅黑" panose="020B0503020204020204" pitchFamily="34" charset="-122"/>
                <a:ea typeface="微软雅黑" panose="020B0503020204020204" pitchFamily="34" charset="-122"/>
              </a:rPr>
              <a:t>TracInCP</a:t>
            </a:r>
            <a:r>
              <a:rPr lang="zh-CN" altLang="en-US" sz="1200" dirty="0">
                <a:solidFill>
                  <a:srgbClr val="121212"/>
                </a:solidFill>
                <a:latin typeface="微软雅黑" panose="020B0503020204020204" pitchFamily="34" charset="-122"/>
                <a:ea typeface="微软雅黑" panose="020B0503020204020204" pitchFamily="34" charset="-122"/>
              </a:rPr>
              <a:t>与一阶近似</a:t>
            </a:r>
            <a:r>
              <a:rPr lang="en-US" altLang="zh-CN" sz="1200" dirty="0" err="1">
                <a:solidFill>
                  <a:srgbClr val="121212"/>
                </a:solidFill>
                <a:latin typeface="微软雅黑" panose="020B0503020204020204" pitchFamily="34" charset="-122"/>
                <a:ea typeface="微软雅黑" panose="020B0503020204020204" pitchFamily="34" charset="-122"/>
              </a:rPr>
              <a:t>TracIn</a:t>
            </a:r>
            <a:r>
              <a:rPr lang="zh-CN" altLang="en-US" sz="1200" dirty="0">
                <a:solidFill>
                  <a:srgbClr val="121212"/>
                </a:solidFill>
                <a:latin typeface="微软雅黑" panose="020B0503020204020204" pitchFamily="34" charset="-122"/>
                <a:ea typeface="微软雅黑" panose="020B0503020204020204" pitchFamily="34" charset="-122"/>
              </a:rPr>
              <a:t>的差距有多少</a:t>
            </a:r>
            <a:endParaRPr lang="en-US" altLang="zh-CN" sz="1200" dirty="0">
              <a:solidFill>
                <a:srgbClr val="121212"/>
              </a:solidFill>
              <a:latin typeface="微软雅黑" panose="020B0503020204020204" pitchFamily="34" charset="-122"/>
              <a:ea typeface="微软雅黑" panose="020B0503020204020204" pitchFamily="34" charset="-122"/>
            </a:endParaRPr>
          </a:p>
          <a:p>
            <a:r>
              <a:rPr lang="zh-CN" altLang="en-US" sz="1200" dirty="0">
                <a:solidFill>
                  <a:srgbClr val="121212"/>
                </a:solidFill>
                <a:latin typeface="微软雅黑" panose="020B0503020204020204" pitchFamily="34" charset="-122"/>
                <a:ea typeface="微软雅黑" panose="020B0503020204020204" pitchFamily="34" charset="-122"/>
              </a:rPr>
              <a:t>左图：</a:t>
            </a:r>
            <a:r>
              <a:rPr lang="zh-CN" altLang="en-US" sz="1200" b="0" i="0" kern="1200" dirty="0">
                <a:solidFill>
                  <a:schemeClr val="tx1"/>
                </a:solidFill>
                <a:effectLst/>
                <a:latin typeface="+mn-lt"/>
                <a:ea typeface="+mn-ea"/>
                <a:cs typeface="+mn-cs"/>
              </a:rPr>
              <a:t>每个点对应一个测试点（共</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个）的一个参数更新步骤，纵坐标为一阶近似计算出来的分数，而横坐标是损失变化的大小（也就是之前提到的想要得到的理想情况），两个量之间的</a:t>
            </a:r>
            <a:r>
              <a:rPr lang="en-US" altLang="zh-CN" sz="1200" b="0" i="0" kern="1200" dirty="0">
                <a:solidFill>
                  <a:schemeClr val="tx1"/>
                </a:solidFill>
                <a:effectLst/>
                <a:latin typeface="+mn-lt"/>
                <a:ea typeface="+mn-ea"/>
                <a:cs typeface="+mn-cs"/>
              </a:rPr>
              <a:t>Pearson</a:t>
            </a:r>
            <a:r>
              <a:rPr lang="zh-CN" altLang="en-US" sz="1200" b="0" i="0" kern="1200" dirty="0">
                <a:solidFill>
                  <a:schemeClr val="tx1"/>
                </a:solidFill>
                <a:effectLst/>
                <a:latin typeface="+mn-lt"/>
                <a:ea typeface="+mn-ea"/>
                <a:cs typeface="+mn-cs"/>
              </a:rPr>
              <a:t>相关系数为</a:t>
            </a:r>
            <a:r>
              <a:rPr lang="en-US" altLang="zh-CN" sz="1200" b="0" i="0" kern="1200" dirty="0">
                <a:solidFill>
                  <a:schemeClr val="tx1"/>
                </a:solidFill>
                <a:effectLst/>
                <a:latin typeface="+mn-lt"/>
                <a:ea typeface="+mn-ea"/>
                <a:cs typeface="+mn-cs"/>
              </a:rPr>
              <a:t>0.978</a:t>
            </a:r>
          </a:p>
          <a:p>
            <a:r>
              <a:rPr lang="zh-CN" altLang="en-US" sz="1200" dirty="0">
                <a:solidFill>
                  <a:srgbClr val="121212"/>
                </a:solidFill>
                <a:latin typeface="微软雅黑" panose="020B0503020204020204" pitchFamily="34" charset="-122"/>
                <a:ea typeface="微软雅黑" panose="020B0503020204020204" pitchFamily="34" charset="-122"/>
              </a:rPr>
              <a:t>右图：纵坐标越大，越相近，分析所选取的检查点所计算出来的</a:t>
            </a:r>
            <a:r>
              <a:rPr lang="en-US" altLang="zh-CN" sz="1200" dirty="0" err="1">
                <a:solidFill>
                  <a:srgbClr val="121212"/>
                </a:solidFill>
                <a:latin typeface="微软雅黑" panose="020B0503020204020204" pitchFamily="34" charset="-122"/>
                <a:ea typeface="微软雅黑" panose="020B0503020204020204" pitchFamily="34" charset="-122"/>
              </a:rPr>
              <a:t>TracInCP</a:t>
            </a:r>
            <a:r>
              <a:rPr lang="zh-CN" altLang="en-US" sz="1200" dirty="0">
                <a:solidFill>
                  <a:srgbClr val="121212"/>
                </a:solidFill>
                <a:latin typeface="微软雅黑" panose="020B0503020204020204" pitchFamily="34" charset="-122"/>
                <a:ea typeface="微软雅黑" panose="020B0503020204020204" pitchFamily="34" charset="-122"/>
              </a:rPr>
              <a:t>与一阶近似相比的差距（</a:t>
            </a:r>
            <a:r>
              <a:rPr lang="en-US" altLang="zh-CN" sz="1200" dirty="0">
                <a:solidFill>
                  <a:srgbClr val="121212"/>
                </a:solidFill>
                <a:latin typeface="微软雅黑" panose="020B0503020204020204" pitchFamily="34" charset="-122"/>
                <a:ea typeface="微软雅黑" panose="020B0503020204020204" pitchFamily="34" charset="-122"/>
              </a:rPr>
              <a:t>100</a:t>
            </a:r>
            <a:r>
              <a:rPr lang="zh-CN" altLang="en-US" sz="1200" dirty="0">
                <a:solidFill>
                  <a:srgbClr val="121212"/>
                </a:solidFill>
                <a:latin typeface="微软雅黑" panose="020B0503020204020204" pitchFamily="34" charset="-122"/>
                <a:ea typeface="微软雅黑" panose="020B0503020204020204" pitchFamily="34" charset="-122"/>
              </a:rPr>
              <a:t>个测试点），</a:t>
            </a:r>
            <a:r>
              <a:rPr lang="en-US" altLang="zh-CN" sz="1200" dirty="0">
                <a:solidFill>
                  <a:srgbClr val="121212"/>
                </a:solidFill>
                <a:latin typeface="微软雅黑" panose="020B0503020204020204" pitchFamily="34" charset="-122"/>
                <a:ea typeface="微软雅黑" panose="020B0503020204020204" pitchFamily="34" charset="-122"/>
              </a:rPr>
              <a:t>1</a:t>
            </a:r>
            <a:r>
              <a:rPr lang="zh-CN" altLang="en-US" sz="1200" dirty="0">
                <a:solidFill>
                  <a:srgbClr val="121212"/>
                </a:solidFill>
                <a:latin typeface="微软雅黑" panose="020B0503020204020204" pitchFamily="34" charset="-122"/>
                <a:ea typeface="微软雅黑" panose="020B0503020204020204" pitchFamily="34" charset="-122"/>
              </a:rPr>
              <a:t>、</a:t>
            </a:r>
            <a:r>
              <a:rPr lang="zh-CN" altLang="en-US" sz="1200" b="0" i="0" kern="1200" dirty="0">
                <a:solidFill>
                  <a:schemeClr val="tx1"/>
                </a:solidFill>
                <a:effectLst/>
                <a:latin typeface="+mn-lt"/>
                <a:ea typeface="+mn-ea"/>
                <a:cs typeface="+mn-cs"/>
              </a:rPr>
              <a:t>选择能大幅降低损失的检查点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，比选择相同数量等间距检查点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更好，也比较符合直观，因为当采用等间隔检查点时，后期的检查点损失趋于平缓，所能捕获到的信息不多。</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、使用中间检查点（第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个）的效果比使用最后一个检查点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更好。</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、总的来看，拥有更多检查点的</a:t>
            </a:r>
            <a:r>
              <a:rPr lang="en-US" altLang="zh-CN" sz="1200" b="0" i="0" kern="1200" dirty="0" err="1">
                <a:solidFill>
                  <a:schemeClr val="tx1"/>
                </a:solidFill>
                <a:effectLst/>
                <a:latin typeface="+mn-lt"/>
                <a:ea typeface="+mn-ea"/>
                <a:cs typeface="+mn-cs"/>
              </a:rPr>
              <a:t>TracInCP</a:t>
            </a:r>
            <a:r>
              <a:rPr lang="zh-CN" altLang="en-US" sz="1200" b="0" i="0" kern="1200" dirty="0">
                <a:solidFill>
                  <a:schemeClr val="tx1"/>
                </a:solidFill>
                <a:effectLst/>
                <a:latin typeface="+mn-lt"/>
                <a:ea typeface="+mn-ea"/>
                <a:cs typeface="+mn-cs"/>
              </a:rPr>
              <a:t>提高了相关性，如果所选择的检查点具有较高的损失降低率，这种相关性就更强了。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u="none" strike="noStrike" kern="1200" baseline="0" dirty="0">
                <a:solidFill>
                  <a:schemeClr val="tx1"/>
                </a:solidFill>
                <a:effectLst/>
                <a:latin typeface="+mn-lt"/>
                <a:ea typeface="+mn-ea"/>
                <a:cs typeface="+mn-cs"/>
              </a:rPr>
              <a:t>RP</a:t>
            </a:r>
            <a:r>
              <a:rPr lang="zh-CN" altLang="en-US" sz="1200" b="0" i="0" u="none" strike="noStrike" kern="1200" baseline="0" dirty="0">
                <a:solidFill>
                  <a:schemeClr val="tx1"/>
                </a:solidFill>
                <a:effectLst/>
                <a:latin typeface="+mn-lt"/>
                <a:ea typeface="+mn-ea"/>
                <a:cs typeface="+mn-cs"/>
              </a:rPr>
              <a:t>代表随机投影降维，降维越多，信息丢失越多，效果越差。</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E823F6D7-9AC8-42EB-B5C6-1C6697FDDCAA}" type="slidenum">
              <a:rPr lang="zh-CN" altLang="en-US" smtClean="0"/>
              <a:t>24</a:t>
            </a:fld>
            <a:endParaRPr lang="zh-CN" altLang="en-US"/>
          </a:p>
        </p:txBody>
      </p:sp>
    </p:spTree>
    <p:extLst>
      <p:ext uri="{BB962C8B-B14F-4D97-AF65-F5344CB8AC3E}">
        <p14:creationId xmlns:p14="http://schemas.microsoft.com/office/powerpoint/2010/main" val="3465689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Chameleon </a:t>
            </a:r>
            <a:r>
              <a:rPr lang="zh-CN" altLang="en-US" dirty="0"/>
              <a:t>变色龙</a:t>
            </a:r>
            <a:r>
              <a:rPr lang="en-US" altLang="zh-CN" dirty="0"/>
              <a:t>    Agama </a:t>
            </a:r>
            <a:r>
              <a:rPr lang="zh-CN" altLang="en-US" dirty="0"/>
              <a:t>一种蜥蜴</a:t>
            </a:r>
            <a:r>
              <a:rPr lang="en-US" altLang="zh-CN" dirty="0"/>
              <a:t>     Iguana </a:t>
            </a:r>
            <a:r>
              <a:rPr lang="zh-CN" altLang="en-US" dirty="0"/>
              <a:t>另一种蜥蜴</a:t>
            </a:r>
            <a:endParaRPr lang="en-US" altLang="zh-CN" dirty="0"/>
          </a:p>
          <a:p>
            <a:r>
              <a:rPr lang="zh-CN" altLang="en-US" dirty="0"/>
              <a:t>第二行，与测试图片</a:t>
            </a:r>
            <a:r>
              <a:rPr lang="en-US" altLang="zh-CN" dirty="0" err="1"/>
              <a:t>embeeding</a:t>
            </a:r>
            <a:r>
              <a:rPr lang="zh-CN" altLang="en-US" dirty="0"/>
              <a:t>最相似和最不相似的两组图片</a:t>
            </a:r>
            <a:endParaRPr lang="en-US" altLang="zh-CN" dirty="0"/>
          </a:p>
          <a:p>
            <a:r>
              <a:rPr lang="zh-CN" altLang="en-US" dirty="0"/>
              <a:t>本文方法找到的支持者都是变色龙，而反对者与变色龙长得一样，但却是其它标签的动物，这使得模型强制向其它方向训练，进而成为了反对者</a:t>
            </a:r>
            <a:endParaRPr lang="en-US" altLang="zh-CN" dirty="0"/>
          </a:p>
          <a:p>
            <a:r>
              <a:rPr lang="zh-CN" altLang="en-US" dirty="0"/>
              <a:t>根据相似性找到的就没有上述明显的特点</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25</a:t>
            </a:fld>
            <a:endParaRPr lang="zh-CN" altLang="en-US"/>
          </a:p>
        </p:txBody>
      </p:sp>
    </p:spTree>
    <p:extLst>
      <p:ext uri="{BB962C8B-B14F-4D97-AF65-F5344CB8AC3E}">
        <p14:creationId xmlns:p14="http://schemas.microsoft.com/office/powerpoint/2010/main" val="1721203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杠铃</a:t>
            </a:r>
            <a:r>
              <a:rPr lang="en-US" altLang="zh-CN" dirty="0"/>
              <a:t>—</a:t>
            </a:r>
            <a:r>
              <a:rPr lang="zh-CN" altLang="en-US" dirty="0"/>
              <a:t>哑铃，火锅</a:t>
            </a:r>
            <a:r>
              <a:rPr lang="en-US" altLang="zh-CN" dirty="0"/>
              <a:t>—</a:t>
            </a:r>
            <a:r>
              <a:rPr lang="zh-CN" altLang="en-US" dirty="0"/>
              <a:t>炖锅，糖果店</a:t>
            </a:r>
            <a:r>
              <a:rPr lang="en-US" altLang="zh-CN" dirty="0"/>
              <a:t>—</a:t>
            </a:r>
            <a:r>
              <a:rPr lang="zh-CN" altLang="en-US" dirty="0"/>
              <a:t>食品杂货店</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26</a:t>
            </a:fld>
            <a:endParaRPr lang="zh-CN" altLang="en-US"/>
          </a:p>
        </p:txBody>
      </p:sp>
    </p:spTree>
    <p:extLst>
      <p:ext uri="{BB962C8B-B14F-4D97-AF65-F5344CB8AC3E}">
        <p14:creationId xmlns:p14="http://schemas.microsoft.com/office/powerpoint/2010/main" val="55267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除了测试点数据的分析以外，还能对训练点本身分析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一个仅带有振荡的罕见示波器样本，表现出很高的自我影响力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其他常见的示波器图像，带有旋钮和电线。可能会被预测为别的东西（电视），较低的自我影响力，对模型的预测有一定的坏处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高自我影响力更有可能代表了正确的记忆信息（</a:t>
            </a:r>
            <a:r>
              <a:rPr lang="en-US" altLang="zh-CN" sz="1200" b="0" i="0" u="none" strike="noStrike" kern="1200" baseline="0" dirty="0">
                <a:solidFill>
                  <a:schemeClr val="tx1"/>
                </a:solidFill>
                <a:latin typeface="+mn-lt"/>
                <a:ea typeface="+mn-ea"/>
                <a:cs typeface="+mn-cs"/>
              </a:rPr>
              <a:t>indicative of memorization.</a:t>
            </a:r>
            <a:r>
              <a:rPr lang="zh-CN" altLang="en-US" sz="1200" b="0" i="0" kern="1200" dirty="0">
                <a:solidFill>
                  <a:schemeClr val="tx1"/>
                </a:solidFill>
                <a:effectLst/>
                <a:latin typeface="+mn-lt"/>
                <a:ea typeface="+mn-ea"/>
                <a:cs typeface="+mn-cs"/>
              </a:rPr>
              <a:t>），记忆是合理的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相反，低自我影响力记忆会损伤模型性能。</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Memorization implies rarity in feature, label space</a:t>
            </a:r>
          </a:p>
          <a:p>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27</a:t>
            </a:fld>
            <a:endParaRPr lang="zh-CN" altLang="en-US"/>
          </a:p>
        </p:txBody>
      </p:sp>
    </p:spTree>
    <p:extLst>
      <p:ext uri="{BB962C8B-B14F-4D97-AF65-F5344CB8AC3E}">
        <p14:creationId xmlns:p14="http://schemas.microsoft.com/office/powerpoint/2010/main" val="167883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每个样本经过特征提取后，获得一个特征</a:t>
            </a:r>
            <a:r>
              <a:rPr lang="en-US" altLang="zh-CN" dirty="0"/>
              <a:t> f </a:t>
            </a:r>
            <a:r>
              <a:rPr lang="zh-CN" altLang="en-US" dirty="0"/>
              <a:t>，对于最后一层就是个</a:t>
            </a:r>
            <a:r>
              <a:rPr lang="en-US" altLang="zh-CN" dirty="0"/>
              <a:t>alpha</a:t>
            </a:r>
            <a:r>
              <a:rPr lang="zh-CN" altLang="en-US" dirty="0"/>
              <a:t>和</a:t>
            </a:r>
            <a:r>
              <a:rPr lang="en-US" altLang="zh-CN" dirty="0"/>
              <a:t> f </a:t>
            </a:r>
            <a:r>
              <a:rPr lang="zh-CN" altLang="en-US" dirty="0"/>
              <a:t>线性变换作为预测输出，其中</a:t>
            </a:r>
            <a:r>
              <a:rPr lang="en-US" altLang="zh-CN" dirty="0"/>
              <a:t>alpha</a:t>
            </a:r>
            <a:r>
              <a:rPr lang="zh-CN" altLang="en-US" dirty="0"/>
              <a:t>就可以看作是某个样本对模型对测试样本做出预测的</a:t>
            </a:r>
            <a:r>
              <a:rPr lang="en-US" altLang="zh-CN" sz="1200" b="0" i="0" kern="1200" dirty="0" err="1">
                <a:solidFill>
                  <a:schemeClr val="tx1"/>
                </a:solidFill>
                <a:effectLst/>
                <a:latin typeface="+mn-lt"/>
                <a:ea typeface="+mn-ea"/>
                <a:cs typeface="+mn-cs"/>
              </a:rPr>
              <a:t>representer</a:t>
            </a:r>
            <a:r>
              <a:rPr lang="en-US" altLang="zh-CN" sz="1200" b="0" i="0" kern="1200" dirty="0">
                <a:solidFill>
                  <a:schemeClr val="tx1"/>
                </a:solidFill>
                <a:effectLst/>
                <a:latin typeface="+mn-lt"/>
                <a:ea typeface="+mn-ea"/>
                <a:cs typeface="+mn-cs"/>
              </a:rPr>
              <a:t> value</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4</a:t>
            </a:fld>
            <a:endParaRPr lang="zh-CN" altLang="en-US"/>
          </a:p>
        </p:txBody>
      </p:sp>
    </p:spTree>
    <p:extLst>
      <p:ext uri="{BB962C8B-B14F-4D97-AF65-F5344CB8AC3E}">
        <p14:creationId xmlns:p14="http://schemas.microsoft.com/office/powerpoint/2010/main" val="1700696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多主体：网球和球拍，颈托和拐杖，西葫芦和安全带</a:t>
            </a:r>
            <a:endParaRPr lang="en-US" altLang="zh-CN" dirty="0"/>
          </a:p>
          <a:p>
            <a:r>
              <a:rPr lang="zh-CN" altLang="en-US" dirty="0"/>
              <a:t>整体和局部：商店和蟹，理发店和理发椅，护膝和排球</a:t>
            </a:r>
            <a:endParaRPr lang="en-US" altLang="zh-CN" dirty="0"/>
          </a:p>
          <a:p>
            <a:r>
              <a:rPr lang="zh-CN" altLang="en-US" dirty="0"/>
              <a:t>高自我影响力的样本也可能会带来坏处</a:t>
            </a:r>
            <a:endParaRPr lang="en-US" altLang="zh-CN" dirty="0"/>
          </a:p>
          <a:p>
            <a:r>
              <a:rPr lang="zh-CN" altLang="en-US" dirty="0"/>
              <a:t>在这些复杂场景下，高自我影响力的样本促使模型抓住了其他信息而走向了错误方向</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28</a:t>
            </a:fld>
            <a:endParaRPr lang="zh-CN" altLang="en-US"/>
          </a:p>
        </p:txBody>
      </p:sp>
    </p:spTree>
    <p:extLst>
      <p:ext uri="{BB962C8B-B14F-4D97-AF65-F5344CB8AC3E}">
        <p14:creationId xmlns:p14="http://schemas.microsoft.com/office/powerpoint/2010/main" val="3140807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看起来像烧杯的量杯，不像宫殿的王宫，没有示波器外壳的波形图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对于这些在该类中独一无二的（与其它该类中的图像相差较远）的图像，高自我影响力可以促使模型更可能做出正确预测</a:t>
            </a:r>
          </a:p>
          <a:p>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29</a:t>
            </a:fld>
            <a:endParaRPr lang="zh-CN" altLang="en-US"/>
          </a:p>
        </p:txBody>
      </p:sp>
    </p:spTree>
    <p:extLst>
      <p:ext uri="{BB962C8B-B14F-4D97-AF65-F5344CB8AC3E}">
        <p14:creationId xmlns:p14="http://schemas.microsoft.com/office/powerpoint/2010/main" val="4203858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其他两种方法都以猫作为积极的例子，多数的狗作为消极的例子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a:t>
            </a:r>
            <a:r>
              <a:rPr lang="en-US" altLang="zh-CN" sz="1200" b="0" i="0" kern="1200" dirty="0" err="1">
                <a:solidFill>
                  <a:schemeClr val="tx1"/>
                </a:solidFill>
                <a:effectLst/>
                <a:latin typeface="+mn-lt"/>
                <a:ea typeface="+mn-ea"/>
                <a:cs typeface="+mn-cs"/>
              </a:rPr>
              <a:t>TracIn</a:t>
            </a:r>
            <a:r>
              <a:rPr lang="zh-CN" altLang="en-US" sz="1200" b="0" i="0" kern="1200" dirty="0">
                <a:solidFill>
                  <a:schemeClr val="tx1"/>
                </a:solidFill>
                <a:effectLst/>
                <a:latin typeface="+mn-lt"/>
                <a:ea typeface="+mn-ea"/>
                <a:cs typeface="+mn-cs"/>
              </a:rPr>
              <a:t>在全部是猫为积极，狗为消极</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30</a:t>
            </a:fld>
            <a:endParaRPr lang="zh-CN" altLang="en-US"/>
          </a:p>
        </p:txBody>
      </p:sp>
    </p:spTree>
    <p:extLst>
      <p:ext uri="{BB962C8B-B14F-4D97-AF65-F5344CB8AC3E}">
        <p14:creationId xmlns:p14="http://schemas.microsoft.com/office/powerpoint/2010/main" val="256106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对于误分类的汽车，</a:t>
            </a:r>
            <a:r>
              <a:rPr lang="en-US" altLang="zh-CN" sz="1200" b="0" i="0" kern="1200" dirty="0" err="1">
                <a:solidFill>
                  <a:schemeClr val="tx1"/>
                </a:solidFill>
                <a:effectLst/>
                <a:latin typeface="+mn-lt"/>
                <a:ea typeface="+mn-ea"/>
                <a:cs typeface="+mn-cs"/>
              </a:rPr>
              <a:t>TracIn</a:t>
            </a:r>
            <a:r>
              <a:rPr lang="zh-CN" altLang="en-US" sz="1200" b="0" i="0" kern="1200" dirty="0">
                <a:solidFill>
                  <a:schemeClr val="tx1"/>
                </a:solidFill>
                <a:effectLst/>
                <a:latin typeface="+mn-lt"/>
                <a:ea typeface="+mn-ea"/>
                <a:cs typeface="+mn-cs"/>
              </a:rPr>
              <a:t>的选择的积极样例都是与测试图片非常相似的汽车。</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31</a:t>
            </a:fld>
            <a:endParaRPr lang="zh-CN" altLang="en-US"/>
          </a:p>
        </p:txBody>
      </p:sp>
    </p:spTree>
    <p:extLst>
      <p:ext uri="{BB962C8B-B14F-4D97-AF65-F5344CB8AC3E}">
        <p14:creationId xmlns:p14="http://schemas.microsoft.com/office/powerpoint/2010/main" val="230417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引入正则项后方便能够用移项来计算，收敛是保证要让最后一层的梯度等于</a:t>
            </a:r>
            <a:r>
              <a:rPr lang="en-US" altLang="zh-CN" dirty="0"/>
              <a:t>0</a:t>
            </a:r>
          </a:p>
          <a:p>
            <a:r>
              <a:rPr lang="en-US" altLang="zh-CN" dirty="0" err="1"/>
              <a:t>Finetun</a:t>
            </a:r>
            <a:r>
              <a:rPr lang="zh-CN" altLang="en-US" dirty="0"/>
              <a:t>只针对最后的预测层，不用花费较大的代价</a:t>
            </a:r>
          </a:p>
        </p:txBody>
      </p:sp>
      <p:sp>
        <p:nvSpPr>
          <p:cNvPr id="4" name="灯片编号占位符 3"/>
          <p:cNvSpPr>
            <a:spLocks noGrp="1"/>
          </p:cNvSpPr>
          <p:nvPr>
            <p:ph type="sldNum" sz="quarter" idx="5"/>
          </p:nvPr>
        </p:nvSpPr>
        <p:spPr/>
        <p:txBody>
          <a:bodyPr/>
          <a:lstStyle/>
          <a:p>
            <a:fld id="{E823F6D7-9AC8-42EB-B5C6-1C6697FDDCAA}" type="slidenum">
              <a:rPr lang="zh-CN" altLang="en-US" smtClean="0"/>
              <a:t>5</a:t>
            </a:fld>
            <a:endParaRPr lang="zh-CN" altLang="en-US"/>
          </a:p>
        </p:txBody>
      </p:sp>
    </p:spTree>
    <p:extLst>
      <p:ext uri="{BB962C8B-B14F-4D97-AF65-F5344CB8AC3E}">
        <p14:creationId xmlns:p14="http://schemas.microsoft.com/office/powerpoint/2010/main" val="323301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负影响，图像看起来像测试图像，但其实并不是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测试为灰熊，负样本，北极熊、海狸、猪等</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823F6D7-9AC8-42EB-B5C6-1C6697FDDCAA}" type="slidenum">
              <a:rPr lang="zh-CN" altLang="en-US" smtClean="0"/>
              <a:t>7</a:t>
            </a:fld>
            <a:endParaRPr lang="zh-CN" altLang="en-US"/>
          </a:p>
        </p:txBody>
      </p:sp>
    </p:spTree>
    <p:extLst>
      <p:ext uri="{BB962C8B-B14F-4D97-AF65-F5344CB8AC3E}">
        <p14:creationId xmlns:p14="http://schemas.microsoft.com/office/powerpoint/2010/main" val="57163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influence function</a:t>
            </a:r>
            <a:r>
              <a:rPr lang="zh-CN" altLang="en-US" sz="1200" b="0" i="0" kern="1200" dirty="0">
                <a:solidFill>
                  <a:schemeClr val="tx1"/>
                </a:solidFill>
                <a:effectLst/>
                <a:latin typeface="+mn-lt"/>
                <a:ea typeface="+mn-ea"/>
                <a:cs typeface="+mn-cs"/>
              </a:rPr>
              <a:t>方法没有找到有意义的训练样本，但是</a:t>
            </a:r>
            <a:r>
              <a:rPr lang="en-US" altLang="zh-CN" sz="1200" b="0" i="0" kern="1200" dirty="0" err="1">
                <a:solidFill>
                  <a:schemeClr val="tx1"/>
                </a:solidFill>
                <a:effectLst/>
                <a:latin typeface="+mn-lt"/>
                <a:ea typeface="+mn-ea"/>
                <a:cs typeface="+mn-cs"/>
              </a:rPr>
              <a:t>representer</a:t>
            </a:r>
            <a:r>
              <a:rPr lang="en-US" altLang="zh-CN" sz="1200" b="0" i="0" kern="1200" dirty="0">
                <a:solidFill>
                  <a:schemeClr val="tx1"/>
                </a:solidFill>
                <a:effectLst/>
                <a:latin typeface="+mn-lt"/>
                <a:ea typeface="+mn-ea"/>
                <a:cs typeface="+mn-cs"/>
              </a:rPr>
              <a:t> pointer</a:t>
            </a:r>
            <a:r>
              <a:rPr lang="zh-CN" altLang="en-US" sz="1200" b="0" i="0" kern="1200" dirty="0">
                <a:solidFill>
                  <a:schemeClr val="tx1"/>
                </a:solidFill>
                <a:effectLst/>
                <a:latin typeface="+mn-lt"/>
                <a:ea typeface="+mn-ea"/>
                <a:cs typeface="+mn-cs"/>
              </a:rPr>
              <a:t>方法依然找到了。</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8</a:t>
            </a:fld>
            <a:endParaRPr lang="zh-CN" altLang="en-US"/>
          </a:p>
        </p:txBody>
      </p:sp>
    </p:spTree>
    <p:extLst>
      <p:ext uri="{BB962C8B-B14F-4D97-AF65-F5344CB8AC3E}">
        <p14:creationId xmlns:p14="http://schemas.microsoft.com/office/powerpoint/2010/main" val="2144148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羚羊被错分成鹿</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181</a:t>
            </a:r>
            <a:r>
              <a:rPr lang="zh-CN" altLang="en-US" sz="1200" b="0" i="0" kern="1200" dirty="0">
                <a:solidFill>
                  <a:schemeClr val="tx1"/>
                </a:solidFill>
                <a:effectLst/>
                <a:latin typeface="+mn-lt"/>
                <a:ea typeface="+mn-ea"/>
                <a:cs typeface="+mn-cs"/>
              </a:rPr>
              <a:t>幅羚羊测试图像中，误分类实例总数为</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个，其中</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个误分类为鹿。这</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个羚羊测试图像中，都有图</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所示的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个训练图像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在标记为斑马或大象的图像中存在羚羊。训练数据的标签中的这些噪音使模型感到困惑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当模型看到大象和羚羊时，标签迫使模型只关注大象。因此，给定一幅包含小羚羊和其他大型物体的图像，该模型学会了抑制羚羊类。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因此可以使用多标签预测来训练网络，或者清理数据集来删除这些同样会让人也感到困惑的训练示例。有趣的是，模型在显示的第二个训练图像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中间的图片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上犯了同样的错误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预测鹿而不是羚羊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，这表明对于训练点，我们应该预计大多数错误分类也是鹿。确实，在</a:t>
            </a:r>
            <a:r>
              <a:rPr lang="en-US" altLang="zh-CN" sz="1200" b="0" i="0" kern="1200" dirty="0">
                <a:solidFill>
                  <a:schemeClr val="tx1"/>
                </a:solidFill>
                <a:effectLst/>
                <a:latin typeface="+mn-lt"/>
                <a:ea typeface="+mn-ea"/>
                <a:cs typeface="+mn-cs"/>
              </a:rPr>
              <a:t>863</a:t>
            </a:r>
            <a:r>
              <a:rPr lang="zh-CN" altLang="en-US" sz="1200" b="0" i="0" kern="1200" dirty="0">
                <a:solidFill>
                  <a:schemeClr val="tx1"/>
                </a:solidFill>
                <a:effectLst/>
                <a:latin typeface="+mn-lt"/>
                <a:ea typeface="+mn-ea"/>
                <a:cs typeface="+mn-cs"/>
              </a:rPr>
              <a:t>张羚羊训练图像中，有</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张被误分类，其中</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张被误分类为鹿。</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9</a:t>
            </a:fld>
            <a:endParaRPr lang="zh-CN" altLang="en-US"/>
          </a:p>
        </p:txBody>
      </p:sp>
    </p:spTree>
    <p:extLst>
      <p:ext uri="{BB962C8B-B14F-4D97-AF65-F5344CB8AC3E}">
        <p14:creationId xmlns:p14="http://schemas.microsoft.com/office/powerpoint/2010/main" val="240943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第一列测试图像上的灵敏度图对应每个训练点的灵敏度图的加权和。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训练点中来自背景的伪特征越少，与感兴趣对象相关的特征越多，训练点对应的分解灵敏度图就越集中在测试灵敏度图主要关注的区域。</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10</a:t>
            </a:fld>
            <a:endParaRPr lang="zh-CN" altLang="en-US"/>
          </a:p>
        </p:txBody>
      </p:sp>
    </p:spTree>
    <p:extLst>
      <p:ext uri="{BB962C8B-B14F-4D97-AF65-F5344CB8AC3E}">
        <p14:creationId xmlns:p14="http://schemas.microsoft.com/office/powerpoint/2010/main" val="100376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他有三个审稿意见，都是在对能否客观分析提出疑问</a:t>
            </a:r>
            <a:endParaRPr lang="en-US" altLang="zh-CN"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12</a:t>
            </a:fld>
            <a:endParaRPr lang="zh-CN" altLang="en-US"/>
          </a:p>
        </p:txBody>
      </p:sp>
    </p:spTree>
    <p:extLst>
      <p:ext uri="{BB962C8B-B14F-4D97-AF65-F5344CB8AC3E}">
        <p14:creationId xmlns:p14="http://schemas.microsoft.com/office/powerpoint/2010/main" val="157615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假设在训练时已知测试样本，并且训练过程中每次都会访问训练样本。训练期间，访问特定的训练样本将改变模型的参数，这种改变会修改测试样本上的预测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损失。如果能够全程跟踪训练样本，那么测试样本上损失或预测的变化即可归因于相关训练样本，其中训练样本的影响力将归因于训练样本各次访问的累计。</a:t>
            </a:r>
            <a:endParaRPr lang="zh-CN" altLang="en-US" dirty="0"/>
          </a:p>
        </p:txBody>
      </p:sp>
      <p:sp>
        <p:nvSpPr>
          <p:cNvPr id="4" name="灯片编号占位符 3"/>
          <p:cNvSpPr>
            <a:spLocks noGrp="1"/>
          </p:cNvSpPr>
          <p:nvPr>
            <p:ph type="sldNum" sz="quarter" idx="5"/>
          </p:nvPr>
        </p:nvSpPr>
        <p:spPr/>
        <p:txBody>
          <a:bodyPr/>
          <a:lstStyle/>
          <a:p>
            <a:fld id="{E823F6D7-9AC8-42EB-B5C6-1C6697FDDCAA}" type="slidenum">
              <a:rPr lang="zh-CN" altLang="en-US" smtClean="0"/>
              <a:t>16</a:t>
            </a:fld>
            <a:endParaRPr lang="zh-CN" altLang="en-US"/>
          </a:p>
        </p:txBody>
      </p:sp>
    </p:spTree>
    <p:extLst>
      <p:ext uri="{BB962C8B-B14F-4D97-AF65-F5344CB8AC3E}">
        <p14:creationId xmlns:p14="http://schemas.microsoft.com/office/powerpoint/2010/main" val="140212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CC05E-34F9-4497-BCE5-5E802B248C7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F0CC8C4-464E-4ACD-8498-C609D9F39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6FE31C-D270-450F-9634-BBD69BC48BC0}"/>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36854BC4-149C-4B8D-9AAD-80F1FB0250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E00FA6-7F48-4D40-BC01-23D358097B3A}"/>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89005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EF78E-9E1D-4F22-BE69-4CDC57AE6C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BE0DEB-6899-4F17-A2DD-3173E6B6CCF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44A70B-08D8-4ABE-AB98-DA2FEC74781D}"/>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394DF756-1AB7-4335-A5FB-469439BEC7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9BF8ED-6C78-46AB-B555-1C793E220E50}"/>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42658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34F73E-42E8-4BD4-BFCA-5A9938B3F2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F2494B-EFFD-42E0-8117-6EECCF6D4A7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7B895DE-0702-48DB-A81A-C6B929410C25}"/>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E8B5B670-E427-4C83-9235-F13450D648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9D3A02-15A4-4762-9CBD-B1E7194081DF}"/>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36573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A9420-8262-4718-82AC-1C50E2E8FC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F733EA-45AA-419D-AC34-5E53DBED753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C8BFF0-1F76-4C94-9C46-6E8DB0462034}"/>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69BAAB7C-0D4B-426F-9E50-8751E6FD1A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2B645C-E011-4B1C-ABC4-8710696155FF}"/>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3972692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F0CD-4BEF-4CB4-B726-B46D8CDB9E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0EE632-C5BF-4306-85FA-EA04D86B67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694101A-3E2B-430D-B464-4D1CF6C5A7E6}"/>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752AF56B-7524-43A8-B191-46EA6AB470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A08C98-2A18-497C-AFEE-A0B0B952556A}"/>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206951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E013A-CDAB-44B0-9B4E-704976944C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652779-098C-4AD3-99A4-A02308E0D53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1D91FBB-A63F-4682-92F6-35380AF464F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9AABBB8-DC87-4A4B-B7F1-72352FE51E7F}"/>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6" name="页脚占位符 5">
            <a:extLst>
              <a:ext uri="{FF2B5EF4-FFF2-40B4-BE49-F238E27FC236}">
                <a16:creationId xmlns:a16="http://schemas.microsoft.com/office/drawing/2014/main" id="{CB43EA49-3132-4AE1-9E03-BE98EABC74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A8E5BB-7B6C-4133-9A65-1BF676C28B1C}"/>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317403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DA055-48BA-4D16-A8FD-B5F26CBF6E3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6FF60A-3762-4743-8C9F-9CDA99CA4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50BC311-258B-4BE3-9939-A2AB5A92491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1060F29-6742-4F6B-9D96-D0D3E43B2A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9AA89E4-EDF8-480F-97C9-AD368C6459E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9524642-769B-4C1B-974A-F07488BFB5D9}"/>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8" name="页脚占位符 7">
            <a:extLst>
              <a:ext uri="{FF2B5EF4-FFF2-40B4-BE49-F238E27FC236}">
                <a16:creationId xmlns:a16="http://schemas.microsoft.com/office/drawing/2014/main" id="{A6562C6F-6F4C-44BA-8F1B-B0AE7E505FC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90FFD2-6D11-4AA8-B39E-DD8BECD9CD96}"/>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404046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27F31-395A-430E-B6BA-DF6EB66E84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24D239-7EB4-4221-B1B0-4BC454966169}"/>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1798B5F7-454D-49FD-9807-424118E839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B48CCBD-60E4-4D2F-A24E-43467CD3EF78}"/>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919005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389C2D-AB65-4B88-AD36-FB6CFD405A5C}"/>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3" name="页脚占位符 2">
            <a:extLst>
              <a:ext uri="{FF2B5EF4-FFF2-40B4-BE49-F238E27FC236}">
                <a16:creationId xmlns:a16="http://schemas.microsoft.com/office/drawing/2014/main" id="{A39F062A-45C6-4F1D-948C-0CBDA5D44E3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8BA994-CD84-4819-874E-EE0145B3675A}"/>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057367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077FC-715D-4EB1-969C-36C9ECAEED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64EBB0-197B-4C69-B543-7FB3C1A3C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39A391B-5DE6-44BE-B199-B733F5980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10AA536-B015-4A83-96EF-035B76B5D431}"/>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6" name="页脚占位符 5">
            <a:extLst>
              <a:ext uri="{FF2B5EF4-FFF2-40B4-BE49-F238E27FC236}">
                <a16:creationId xmlns:a16="http://schemas.microsoft.com/office/drawing/2014/main" id="{B5195281-7CEA-40F5-9387-F570C200BD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F04F40-B79A-4189-AEB8-7CDA029B1786}"/>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391185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1B789-B1E6-45DC-8BAA-C746B9526D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3B1114C-2B0A-4906-9DE4-F0B0CD97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B03990-7468-4AB0-968D-4128580E1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20D599-092D-4C5C-8C36-6AB283103CE3}"/>
              </a:ext>
            </a:extLst>
          </p:cNvPr>
          <p:cNvSpPr>
            <a:spLocks noGrp="1"/>
          </p:cNvSpPr>
          <p:nvPr>
            <p:ph type="dt" sz="half" idx="10"/>
          </p:nvPr>
        </p:nvSpPr>
        <p:spPr/>
        <p:txBody>
          <a:bodyPr/>
          <a:lstStyle/>
          <a:p>
            <a:fld id="{95C65768-1A75-4C3E-AD29-2397D45DCF90}" type="datetimeFigureOut">
              <a:rPr lang="zh-CN" altLang="en-US" smtClean="0"/>
              <a:t>2022/4/10</a:t>
            </a:fld>
            <a:endParaRPr lang="zh-CN" altLang="en-US"/>
          </a:p>
        </p:txBody>
      </p:sp>
      <p:sp>
        <p:nvSpPr>
          <p:cNvPr id="6" name="页脚占位符 5">
            <a:extLst>
              <a:ext uri="{FF2B5EF4-FFF2-40B4-BE49-F238E27FC236}">
                <a16:creationId xmlns:a16="http://schemas.microsoft.com/office/drawing/2014/main" id="{88803161-9B68-4B79-B926-1FC268B0A4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AFAC98-802B-49B3-8D03-B94294521E0C}"/>
              </a:ext>
            </a:extLst>
          </p:cNvPr>
          <p:cNvSpPr>
            <a:spLocks noGrp="1"/>
          </p:cNvSpPr>
          <p:nvPr>
            <p:ph type="sldNum" sz="quarter" idx="12"/>
          </p:nvPr>
        </p:nvSpPr>
        <p:spPr/>
        <p:txBody>
          <a:body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351416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CE3A7A-70DA-4BC6-9847-F5FA47107D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8BF68E-FD92-4F82-A6E3-DFA9535B0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4EE808-9F69-4ED7-AB7C-631D16C952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65768-1A75-4C3E-AD29-2397D45DCF90}"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66AB31A5-3AC1-44CF-BB65-7930BAF73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CAD908-7052-4434-A9B6-2DB8D87BDC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EAE2-2CB1-40F0-8AE5-2A9A285BEAFA}" type="slidenum">
              <a:rPr lang="zh-CN" altLang="en-US" smtClean="0"/>
              <a:t>‹#›</a:t>
            </a:fld>
            <a:endParaRPr lang="zh-CN" altLang="en-US"/>
          </a:p>
        </p:txBody>
      </p:sp>
    </p:spTree>
    <p:extLst>
      <p:ext uri="{BB962C8B-B14F-4D97-AF65-F5344CB8AC3E}">
        <p14:creationId xmlns:p14="http://schemas.microsoft.com/office/powerpoint/2010/main" val="1667906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10ACBA-36C6-40C7-8550-5AA24504E34A}"/>
              </a:ext>
            </a:extLst>
          </p:cNvPr>
          <p:cNvPicPr>
            <a:picLocks noChangeAspect="1"/>
          </p:cNvPicPr>
          <p:nvPr/>
        </p:nvPicPr>
        <p:blipFill>
          <a:blip r:embed="rId2"/>
          <a:stretch>
            <a:fillRect/>
          </a:stretch>
        </p:blipFill>
        <p:spPr>
          <a:xfrm>
            <a:off x="1942520" y="1593523"/>
            <a:ext cx="8306959" cy="3277057"/>
          </a:xfrm>
          <a:prstGeom prst="rect">
            <a:avLst/>
          </a:prstGeom>
        </p:spPr>
      </p:pic>
    </p:spTree>
    <p:extLst>
      <p:ext uri="{BB962C8B-B14F-4D97-AF65-F5344CB8AC3E}">
        <p14:creationId xmlns:p14="http://schemas.microsoft.com/office/powerpoint/2010/main" val="406715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5456D4-0DEA-4039-969E-847E47174F49}"/>
              </a:ext>
            </a:extLst>
          </p:cNvPr>
          <p:cNvSpPr/>
          <p:nvPr/>
        </p:nvSpPr>
        <p:spPr>
          <a:xfrm>
            <a:off x="887283" y="486619"/>
            <a:ext cx="5527475" cy="523220"/>
          </a:xfrm>
          <a:prstGeom prst="rect">
            <a:avLst/>
          </a:prstGeom>
        </p:spPr>
        <p:txBody>
          <a:bodyPr wrap="non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Sensitivity Map Decomposition</a:t>
            </a:r>
          </a:p>
        </p:txBody>
      </p:sp>
      <p:pic>
        <p:nvPicPr>
          <p:cNvPr id="3" name="图片 2">
            <a:extLst>
              <a:ext uri="{FF2B5EF4-FFF2-40B4-BE49-F238E27FC236}">
                <a16:creationId xmlns:a16="http://schemas.microsoft.com/office/drawing/2014/main" id="{F0D8333E-599F-4852-ABE0-3F5025CE3593}"/>
              </a:ext>
            </a:extLst>
          </p:cNvPr>
          <p:cNvPicPr>
            <a:picLocks noChangeAspect="1"/>
          </p:cNvPicPr>
          <p:nvPr/>
        </p:nvPicPr>
        <p:blipFill>
          <a:blip r:embed="rId3"/>
          <a:stretch>
            <a:fillRect/>
          </a:stretch>
        </p:blipFill>
        <p:spPr>
          <a:xfrm>
            <a:off x="17711" y="1185372"/>
            <a:ext cx="12156578" cy="5186009"/>
          </a:xfrm>
          <a:prstGeom prst="rect">
            <a:avLst/>
          </a:prstGeom>
        </p:spPr>
      </p:pic>
    </p:spTree>
    <p:extLst>
      <p:ext uri="{BB962C8B-B14F-4D97-AF65-F5344CB8AC3E}">
        <p14:creationId xmlns:p14="http://schemas.microsoft.com/office/powerpoint/2010/main" val="328079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BC8EE8-AB68-4F84-A3CD-890D5FF254A6}"/>
              </a:ext>
            </a:extLst>
          </p:cNvPr>
          <p:cNvSpPr/>
          <p:nvPr/>
        </p:nvSpPr>
        <p:spPr>
          <a:xfrm>
            <a:off x="965981" y="430795"/>
            <a:ext cx="1620957"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计算效率</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D1E8EF7-66BD-411C-870A-537D7F3FF82D}"/>
              </a:ext>
            </a:extLst>
          </p:cNvPr>
          <p:cNvPicPr>
            <a:picLocks noChangeAspect="1"/>
          </p:cNvPicPr>
          <p:nvPr/>
        </p:nvPicPr>
        <p:blipFill>
          <a:blip r:embed="rId2"/>
          <a:stretch>
            <a:fillRect/>
          </a:stretch>
        </p:blipFill>
        <p:spPr>
          <a:xfrm>
            <a:off x="1275677" y="2091535"/>
            <a:ext cx="9640645" cy="1571844"/>
          </a:xfrm>
          <a:prstGeom prst="rect">
            <a:avLst/>
          </a:prstGeom>
        </p:spPr>
      </p:pic>
      <p:sp>
        <p:nvSpPr>
          <p:cNvPr id="4" name="矩形 3">
            <a:extLst>
              <a:ext uri="{FF2B5EF4-FFF2-40B4-BE49-F238E27FC236}">
                <a16:creationId xmlns:a16="http://schemas.microsoft.com/office/drawing/2014/main" id="{E9767CFB-BFC1-4787-99AF-072CD51EC1E3}"/>
              </a:ext>
            </a:extLst>
          </p:cNvPr>
          <p:cNvSpPr/>
          <p:nvPr/>
        </p:nvSpPr>
        <p:spPr>
          <a:xfrm>
            <a:off x="1275677" y="4093013"/>
            <a:ext cx="9390743" cy="1015663"/>
          </a:xfrm>
          <a:prstGeom prst="rect">
            <a:avLst/>
          </a:prstGeom>
        </p:spPr>
        <p:txBody>
          <a:bodyPr wrap="square">
            <a:spAutoFit/>
          </a:bodyPr>
          <a:lstStyle/>
          <a:p>
            <a:pPr algn="ctr"/>
            <a:r>
              <a:rPr lang="en-US" altLang="zh-CN" sz="2000" dirty="0" err="1">
                <a:latin typeface="微软雅黑" panose="020B0503020204020204" pitchFamily="34" charset="-122"/>
                <a:ea typeface="微软雅黑" panose="020B0503020204020204" pitchFamily="34" charset="-122"/>
              </a:rPr>
              <a:t>Representer</a:t>
            </a:r>
            <a:r>
              <a:rPr lang="en-US" altLang="zh-CN" sz="2000" dirty="0">
                <a:latin typeface="微软雅黑" panose="020B0503020204020204" pitchFamily="34" charset="-122"/>
                <a:ea typeface="微软雅黑" panose="020B0503020204020204" pitchFamily="34" charset="-122"/>
              </a:rPr>
              <a:t> Value </a:t>
            </a:r>
            <a:r>
              <a:rPr lang="zh-CN" altLang="en-US" sz="2000" dirty="0">
                <a:latin typeface="微软雅黑" panose="020B0503020204020204" pitchFamily="34" charset="-122"/>
                <a:ea typeface="微软雅黑" panose="020B0503020204020204" pitchFamily="34" charset="-122"/>
              </a:rPr>
              <a:t>比 </a:t>
            </a:r>
            <a:r>
              <a:rPr lang="en-US" altLang="zh-CN" sz="2000" dirty="0">
                <a:latin typeface="微软雅黑" panose="020B0503020204020204" pitchFamily="34" charset="-122"/>
                <a:ea typeface="微软雅黑" panose="020B0503020204020204" pitchFamily="34" charset="-122"/>
              </a:rPr>
              <a:t>Influence Function</a:t>
            </a:r>
            <a:r>
              <a:rPr lang="zh-CN" altLang="en-US" sz="2000" dirty="0">
                <a:latin typeface="微软雅黑" panose="020B0503020204020204" pitchFamily="34" charset="-122"/>
                <a:ea typeface="微软雅黑" panose="020B0503020204020204" pitchFamily="34" charset="-122"/>
              </a:rPr>
              <a:t>计算速度快几个数量级</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但只选了</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个测试样本做平均得到的结果，方差显得有些大，尤其是</a:t>
            </a:r>
            <a:r>
              <a:rPr lang="en-US" altLang="zh-CN" sz="2000" dirty="0">
                <a:latin typeface="微软雅黑" panose="020B0503020204020204" pitchFamily="34" charset="-122"/>
                <a:ea typeface="微软雅黑" panose="020B0503020204020204" pitchFamily="34" charset="-122"/>
              </a:rPr>
              <a:t>CIFAR-10</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695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3E4404-3F83-4642-9214-71D4B26CDDE1}"/>
              </a:ext>
            </a:extLst>
          </p:cNvPr>
          <p:cNvSpPr/>
          <p:nvPr/>
        </p:nvSpPr>
        <p:spPr>
          <a:xfrm>
            <a:off x="330437" y="1797784"/>
            <a:ext cx="11531125" cy="2500172"/>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关于代表值缺乏量化的比较，即，究竟多大的值算好或者不好</a:t>
            </a: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比如选择一个模型预测正确的测试样本，按代表值的绝对值排序训练数据</a:t>
            </a:r>
            <a:r>
              <a:rPr lang="en-US" altLang="zh-CN" sz="2000" dirty="0">
                <a:solidFill>
                  <a:srgbClr val="121212"/>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包括负的和正的</a:t>
            </a:r>
            <a:r>
              <a:rPr lang="en-US" altLang="zh-CN" sz="2000" dirty="0">
                <a:solidFill>
                  <a:srgbClr val="121212"/>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，然后开始删除不重要的前</a:t>
            </a:r>
            <a:r>
              <a:rPr lang="en-US" altLang="zh-CN" sz="2000" dirty="0">
                <a:solidFill>
                  <a:srgbClr val="121212"/>
                </a:solidFill>
                <a:latin typeface="微软雅黑" panose="020B0503020204020204" pitchFamily="34" charset="-122"/>
                <a:ea typeface="微软雅黑" panose="020B0503020204020204" pitchFamily="34" charset="-122"/>
              </a:rPr>
              <a:t>5%</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10%</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，重新训练模型，看看什么时候测试样本被错误分类了。这样就可以间接衡量出到底由多少训练样本对模型做出该预测是决定性的。</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10F7CE7-7F1F-4145-B220-E9A894D7D5E0}"/>
              </a:ext>
            </a:extLst>
          </p:cNvPr>
          <p:cNvSpPr/>
          <p:nvPr/>
        </p:nvSpPr>
        <p:spPr>
          <a:xfrm>
            <a:off x="531267" y="580697"/>
            <a:ext cx="902811"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不足</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558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A15E2F-6D60-46A5-9FC1-31C6832858CF}"/>
              </a:ext>
            </a:extLst>
          </p:cNvPr>
          <p:cNvPicPr>
            <a:picLocks noChangeAspect="1"/>
          </p:cNvPicPr>
          <p:nvPr/>
        </p:nvPicPr>
        <p:blipFill>
          <a:blip r:embed="rId2"/>
          <a:stretch>
            <a:fillRect/>
          </a:stretch>
        </p:blipFill>
        <p:spPr>
          <a:xfrm>
            <a:off x="1237571" y="1127450"/>
            <a:ext cx="9716856" cy="5096586"/>
          </a:xfrm>
          <a:prstGeom prst="rect">
            <a:avLst/>
          </a:prstGeom>
        </p:spPr>
      </p:pic>
      <p:sp>
        <p:nvSpPr>
          <p:cNvPr id="3" name="矩形 2">
            <a:extLst>
              <a:ext uri="{FF2B5EF4-FFF2-40B4-BE49-F238E27FC236}">
                <a16:creationId xmlns:a16="http://schemas.microsoft.com/office/drawing/2014/main" id="{801B274B-9A5A-44E4-859D-B6BB306B8052}"/>
              </a:ext>
            </a:extLst>
          </p:cNvPr>
          <p:cNvSpPr/>
          <p:nvPr/>
        </p:nvSpPr>
        <p:spPr>
          <a:xfrm>
            <a:off x="797387" y="357487"/>
            <a:ext cx="1598515"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附：</a:t>
            </a:r>
            <a:r>
              <a:rPr lang="en-US" altLang="zh-CN" sz="2800" dirty="0">
                <a:solidFill>
                  <a:srgbClr val="121212"/>
                </a:solidFill>
                <a:latin typeface="微软雅黑" panose="020B0503020204020204" pitchFamily="34" charset="-122"/>
                <a:ea typeface="微软雅黑" panose="020B0503020204020204" pitchFamily="34" charset="-122"/>
              </a:rPr>
              <a:t>NLP</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824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2AB75A-2C3A-4E4A-9078-2E1AF8BADB75}"/>
              </a:ext>
            </a:extLst>
          </p:cNvPr>
          <p:cNvPicPr>
            <a:picLocks noChangeAspect="1"/>
          </p:cNvPicPr>
          <p:nvPr/>
        </p:nvPicPr>
        <p:blipFill>
          <a:blip r:embed="rId2"/>
          <a:stretch>
            <a:fillRect/>
          </a:stretch>
        </p:blipFill>
        <p:spPr>
          <a:xfrm>
            <a:off x="1339609" y="1031821"/>
            <a:ext cx="9512782" cy="4556179"/>
          </a:xfrm>
          <a:prstGeom prst="rect">
            <a:avLst/>
          </a:prstGeom>
        </p:spPr>
      </p:pic>
    </p:spTree>
    <p:extLst>
      <p:ext uri="{BB962C8B-B14F-4D97-AF65-F5344CB8AC3E}">
        <p14:creationId xmlns:p14="http://schemas.microsoft.com/office/powerpoint/2010/main" val="206466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1B00F15-9774-4CCE-AD50-95205F40D742}"/>
              </a:ext>
            </a:extLst>
          </p:cNvPr>
          <p:cNvSpPr/>
          <p:nvPr/>
        </p:nvSpPr>
        <p:spPr>
          <a:xfrm>
            <a:off x="956479" y="522640"/>
            <a:ext cx="902811" cy="523220"/>
          </a:xfrm>
          <a:prstGeom prst="rect">
            <a:avLst/>
          </a:prstGeom>
        </p:spPr>
        <p:txBody>
          <a:bodyPr wrap="none">
            <a:spAutoFit/>
          </a:bodyPr>
          <a:lstStyle/>
          <a:p>
            <a:r>
              <a:rPr lang="zh-CN" altLang="en-US" sz="2800" b="0" i="0" dirty="0">
                <a:solidFill>
                  <a:srgbClr val="121212"/>
                </a:solidFill>
                <a:effectLst/>
                <a:latin typeface="微软雅黑" panose="020B0503020204020204" pitchFamily="34" charset="-122"/>
                <a:ea typeface="微软雅黑" panose="020B0503020204020204" pitchFamily="34" charset="-122"/>
              </a:rPr>
              <a:t>动机</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4FC844B-9C22-440F-A2AC-9B1EE2D73B8A}"/>
              </a:ext>
            </a:extLst>
          </p:cNvPr>
          <p:cNvSpPr/>
          <p:nvPr/>
        </p:nvSpPr>
        <p:spPr>
          <a:xfrm>
            <a:off x="956479" y="2255031"/>
            <a:ext cx="8685326" cy="461665"/>
          </a:xfrm>
          <a:prstGeom prst="rect">
            <a:avLst/>
          </a:prstGeom>
        </p:spPr>
        <p:txBody>
          <a:bodyPr wrap="none">
            <a:spAutoFit/>
          </a:bodyPr>
          <a:lstStyle/>
          <a:p>
            <a:r>
              <a:rPr lang="en-US" altLang="zh-CN" sz="2400" dirty="0" err="1">
                <a:latin typeface="微软雅黑" panose="020B0503020204020204" pitchFamily="34" charset="-122"/>
                <a:ea typeface="微软雅黑" panose="020B0503020204020204" pitchFamily="34" charset="-122"/>
              </a:rPr>
              <a:t>Representer</a:t>
            </a:r>
            <a:r>
              <a:rPr lang="en-US" altLang="zh-CN" sz="2400" dirty="0">
                <a:latin typeface="微软雅黑" panose="020B0503020204020204" pitchFamily="34" charset="-122"/>
                <a:ea typeface="微软雅黑" panose="020B0503020204020204" pitchFamily="34" charset="-122"/>
              </a:rPr>
              <a:t> Value</a:t>
            </a:r>
            <a:r>
              <a:rPr lang="zh-CN" altLang="en-US" sz="2400" dirty="0">
                <a:latin typeface="微软雅黑" panose="020B0503020204020204" pitchFamily="34" charset="-122"/>
                <a:ea typeface="微软雅黑" panose="020B0503020204020204" pitchFamily="34" charset="-122"/>
              </a:rPr>
              <a:t>：将预测分解为训练样本的加权重要性组合</a:t>
            </a:r>
          </a:p>
        </p:txBody>
      </p:sp>
      <p:sp>
        <p:nvSpPr>
          <p:cNvPr id="9" name="矩形 8">
            <a:extLst>
              <a:ext uri="{FF2B5EF4-FFF2-40B4-BE49-F238E27FC236}">
                <a16:creationId xmlns:a16="http://schemas.microsoft.com/office/drawing/2014/main" id="{FB281FC8-E76A-403C-8B56-3A662509B009}"/>
              </a:ext>
            </a:extLst>
          </p:cNvPr>
          <p:cNvSpPr/>
          <p:nvPr/>
        </p:nvSpPr>
        <p:spPr>
          <a:xfrm>
            <a:off x="956479" y="1652120"/>
            <a:ext cx="721223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Influence Function</a:t>
            </a:r>
            <a:r>
              <a:rPr lang="zh-CN" altLang="en-US" sz="2400" dirty="0">
                <a:latin typeface="微软雅黑" panose="020B0503020204020204" pitchFamily="34" charset="-122"/>
                <a:ea typeface="微软雅黑" panose="020B0503020204020204" pitchFamily="34" charset="-122"/>
              </a:rPr>
              <a:t>：估计扰动输入点后带来的影响</a:t>
            </a:r>
          </a:p>
        </p:txBody>
      </p:sp>
      <p:sp>
        <p:nvSpPr>
          <p:cNvPr id="10" name="矩形 9">
            <a:extLst>
              <a:ext uri="{FF2B5EF4-FFF2-40B4-BE49-F238E27FC236}">
                <a16:creationId xmlns:a16="http://schemas.microsoft.com/office/drawing/2014/main" id="{2A734433-F992-4283-8C2C-9A0836BF222F}"/>
              </a:ext>
            </a:extLst>
          </p:cNvPr>
          <p:cNvSpPr/>
          <p:nvPr/>
        </p:nvSpPr>
        <p:spPr>
          <a:xfrm>
            <a:off x="957907" y="2940976"/>
            <a:ext cx="757130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但他们需要付出大量计算代价，或者有额外限制条件。</a:t>
            </a:r>
            <a:endParaRPr lang="en-US" altLang="zh-CN" sz="24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9DE87D5-95EC-4500-A9F8-11E6A1B56B7E}"/>
              </a:ext>
            </a:extLst>
          </p:cNvPr>
          <p:cNvSpPr/>
          <p:nvPr/>
        </p:nvSpPr>
        <p:spPr>
          <a:xfrm>
            <a:off x="956479" y="4744215"/>
            <a:ext cx="972573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本文尝试从另一个出发，理解训练过程中训练样本对测试样本的影响。</a:t>
            </a:r>
          </a:p>
        </p:txBody>
      </p:sp>
    </p:spTree>
    <p:extLst>
      <p:ext uri="{BB962C8B-B14F-4D97-AF65-F5344CB8AC3E}">
        <p14:creationId xmlns:p14="http://schemas.microsoft.com/office/powerpoint/2010/main" val="3447960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C4527D-8664-48FF-A123-373102A381B1}"/>
              </a:ext>
            </a:extLst>
          </p:cNvPr>
          <p:cNvSpPr/>
          <p:nvPr/>
        </p:nvSpPr>
        <p:spPr>
          <a:xfrm>
            <a:off x="956479" y="1522549"/>
            <a:ext cx="9740550" cy="961289"/>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对于给定的测试样本，跟踪训练过程，捕获各个训练样本被</a:t>
            </a:r>
            <a:r>
              <a:rPr lang="en-US" altLang="zh-CN" sz="2000" dirty="0">
                <a:solidFill>
                  <a:srgbClr val="121212"/>
                </a:solidFill>
                <a:latin typeface="微软雅黑" panose="020B0503020204020204" pitchFamily="34" charset="-122"/>
                <a:ea typeface="微软雅黑" panose="020B0503020204020204" pitchFamily="34" charset="-122"/>
              </a:rPr>
              <a:t>SGD</a:t>
            </a:r>
            <a:r>
              <a:rPr lang="zh-CN" altLang="en-US" sz="2000" dirty="0">
                <a:solidFill>
                  <a:srgbClr val="121212"/>
                </a:solidFill>
                <a:latin typeface="微软雅黑" panose="020B0503020204020204" pitchFamily="34" charset="-122"/>
                <a:ea typeface="微软雅黑" panose="020B0503020204020204" pitchFamily="34" charset="-122"/>
              </a:rPr>
              <a:t>用于更新模型后，对模型预测（或损失）的变化。</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C9AC39C-E399-45A8-9A42-69A4E4767EE3}"/>
              </a:ext>
            </a:extLst>
          </p:cNvPr>
          <p:cNvSpPr/>
          <p:nvPr/>
        </p:nvSpPr>
        <p:spPr>
          <a:xfrm>
            <a:off x="956479" y="522640"/>
            <a:ext cx="902811"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思想</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EDF77B0-5B2E-4820-BD82-CCFE684F1C88}"/>
              </a:ext>
            </a:extLst>
          </p:cNvPr>
          <p:cNvSpPr/>
          <p:nvPr/>
        </p:nvSpPr>
        <p:spPr>
          <a:xfrm>
            <a:off x="920925" y="4374162"/>
            <a:ext cx="10350150" cy="961289"/>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能够有效地从各种数据集中找到错误标记的样本或离群值，并为每个训练样本计算影响力分数，有助于理解训练样本（而不是特征）的预测。</a:t>
            </a:r>
          </a:p>
        </p:txBody>
      </p:sp>
      <p:sp>
        <p:nvSpPr>
          <p:cNvPr id="6" name="矩形 5">
            <a:extLst>
              <a:ext uri="{FF2B5EF4-FFF2-40B4-BE49-F238E27FC236}">
                <a16:creationId xmlns:a16="http://schemas.microsoft.com/office/drawing/2014/main" id="{DDBE54AF-062F-4E8B-94BC-9BBB64CA7CE1}"/>
              </a:ext>
            </a:extLst>
          </p:cNvPr>
          <p:cNvSpPr/>
          <p:nvPr/>
        </p:nvSpPr>
        <p:spPr>
          <a:xfrm>
            <a:off x="943426" y="3548869"/>
            <a:ext cx="902811"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作用</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9196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ECF2D6E-3A4B-4DC3-9AFC-1509FB1AB82A}"/>
              </a:ext>
            </a:extLst>
          </p:cNvPr>
          <p:cNvSpPr/>
          <p:nvPr/>
        </p:nvSpPr>
        <p:spPr>
          <a:xfrm>
            <a:off x="899172" y="377497"/>
            <a:ext cx="902811" cy="523220"/>
          </a:xfrm>
          <a:prstGeom prst="rect">
            <a:avLst/>
          </a:prstGeom>
        </p:spPr>
        <p:txBody>
          <a:bodyPr wrap="none">
            <a:spAutoFit/>
          </a:bodyPr>
          <a:lstStyle/>
          <a:p>
            <a:r>
              <a:rPr lang="zh-CN" altLang="en-US" sz="2800" b="0" i="0" dirty="0">
                <a:solidFill>
                  <a:srgbClr val="121212"/>
                </a:solidFill>
                <a:effectLst/>
                <a:latin typeface="微软雅黑" panose="020B0503020204020204" pitchFamily="34" charset="-122"/>
                <a:ea typeface="微软雅黑" panose="020B0503020204020204" pitchFamily="34" charset="-122"/>
              </a:rPr>
              <a:t>例子</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CC91C49-CD5F-40AF-B248-4A21F0CAB33E}"/>
              </a:ext>
            </a:extLst>
          </p:cNvPr>
          <p:cNvPicPr>
            <a:picLocks noChangeAspect="1"/>
          </p:cNvPicPr>
          <p:nvPr/>
        </p:nvPicPr>
        <p:blipFill rotWithShape="1">
          <a:blip r:embed="rId3"/>
          <a:srcRect t="9036"/>
          <a:stretch/>
        </p:blipFill>
        <p:spPr>
          <a:xfrm>
            <a:off x="1000772" y="1204684"/>
            <a:ext cx="9885624" cy="5050973"/>
          </a:xfrm>
          <a:prstGeom prst="rect">
            <a:avLst/>
          </a:prstGeom>
        </p:spPr>
      </p:pic>
      <p:pic>
        <p:nvPicPr>
          <p:cNvPr id="6" name="图片 5">
            <a:extLst>
              <a:ext uri="{FF2B5EF4-FFF2-40B4-BE49-F238E27FC236}">
                <a16:creationId xmlns:a16="http://schemas.microsoft.com/office/drawing/2014/main" id="{F60871F1-B21A-4052-9693-A4090296AC72}"/>
              </a:ext>
            </a:extLst>
          </p:cNvPr>
          <p:cNvPicPr>
            <a:picLocks noChangeAspect="1"/>
          </p:cNvPicPr>
          <p:nvPr/>
        </p:nvPicPr>
        <p:blipFill>
          <a:blip r:embed="rId4"/>
          <a:stretch>
            <a:fillRect/>
          </a:stretch>
        </p:blipFill>
        <p:spPr>
          <a:xfrm>
            <a:off x="1305604" y="1025473"/>
            <a:ext cx="7097115" cy="743054"/>
          </a:xfrm>
          <a:prstGeom prst="rect">
            <a:avLst/>
          </a:prstGeom>
        </p:spPr>
      </p:pic>
    </p:spTree>
    <p:extLst>
      <p:ext uri="{BB962C8B-B14F-4D97-AF65-F5344CB8AC3E}">
        <p14:creationId xmlns:p14="http://schemas.microsoft.com/office/powerpoint/2010/main" val="57833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79CB71-C4AA-4F8C-A658-6F14E2D6BD39}"/>
              </a:ext>
            </a:extLst>
          </p:cNvPr>
          <p:cNvPicPr>
            <a:picLocks noChangeAspect="1"/>
          </p:cNvPicPr>
          <p:nvPr/>
        </p:nvPicPr>
        <p:blipFill>
          <a:blip r:embed="rId3"/>
          <a:stretch>
            <a:fillRect/>
          </a:stretch>
        </p:blipFill>
        <p:spPr>
          <a:xfrm>
            <a:off x="1993174" y="399595"/>
            <a:ext cx="8205651" cy="6458405"/>
          </a:xfrm>
          <a:prstGeom prst="rect">
            <a:avLst/>
          </a:prstGeom>
        </p:spPr>
      </p:pic>
      <p:sp>
        <p:nvSpPr>
          <p:cNvPr id="3" name="矩形 2">
            <a:extLst>
              <a:ext uri="{FF2B5EF4-FFF2-40B4-BE49-F238E27FC236}">
                <a16:creationId xmlns:a16="http://schemas.microsoft.com/office/drawing/2014/main" id="{913084FF-F3C4-4B6B-B7BD-69D8A96A35B8}"/>
              </a:ext>
            </a:extLst>
          </p:cNvPr>
          <p:cNvSpPr/>
          <p:nvPr/>
        </p:nvSpPr>
        <p:spPr>
          <a:xfrm>
            <a:off x="2208899" y="-100029"/>
            <a:ext cx="745316" cy="499624"/>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test</a:t>
            </a:r>
            <a:endParaRPr lang="zh-CN" altLang="en-US" sz="2000" dirty="0">
              <a:solidFill>
                <a:srgbClr val="121212"/>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BF4991C-180B-4423-BAEE-3B794B95F5D1}"/>
              </a:ext>
            </a:extLst>
          </p:cNvPr>
          <p:cNvSpPr/>
          <p:nvPr/>
        </p:nvSpPr>
        <p:spPr>
          <a:xfrm>
            <a:off x="4169006" y="-102978"/>
            <a:ext cx="1683163" cy="505523"/>
          </a:xfrm>
          <a:prstGeom prst="rect">
            <a:avLst/>
          </a:prstGeom>
        </p:spPr>
        <p:txBody>
          <a:bodyPr wrap="square">
            <a:spAutoFit/>
          </a:bodyPr>
          <a:lstStyle/>
          <a:p>
            <a:pPr>
              <a:lnSpc>
                <a:spcPct val="150000"/>
              </a:lnSpc>
              <a:spcBef>
                <a:spcPts val="600"/>
              </a:spcBef>
            </a:pPr>
            <a:r>
              <a:rPr lang="en-US" altLang="zh-CN" sz="2000" dirty="0"/>
              <a:t>Proponents</a:t>
            </a:r>
            <a:endParaRPr lang="zh-CN" altLang="en-US" sz="2000" dirty="0">
              <a:solidFill>
                <a:srgbClr val="121212"/>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72B2BCF-E82E-4FFF-B21C-614F84F180E1}"/>
              </a:ext>
            </a:extLst>
          </p:cNvPr>
          <p:cNvSpPr/>
          <p:nvPr/>
        </p:nvSpPr>
        <p:spPr>
          <a:xfrm>
            <a:off x="7750208" y="30263"/>
            <a:ext cx="1298753" cy="369332"/>
          </a:xfrm>
          <a:prstGeom prst="rect">
            <a:avLst/>
          </a:prstGeom>
        </p:spPr>
        <p:txBody>
          <a:bodyPr wrap="none">
            <a:spAutoFit/>
          </a:bodyPr>
          <a:lstStyle/>
          <a:p>
            <a:r>
              <a:rPr lang="en-US" altLang="zh-CN" dirty="0"/>
              <a:t>Opponents</a:t>
            </a:r>
            <a:endParaRPr lang="zh-CN" altLang="en-US" dirty="0"/>
          </a:p>
        </p:txBody>
      </p:sp>
      <p:cxnSp>
        <p:nvCxnSpPr>
          <p:cNvPr id="7" name="直接连接符 6">
            <a:extLst>
              <a:ext uri="{FF2B5EF4-FFF2-40B4-BE49-F238E27FC236}">
                <a16:creationId xmlns:a16="http://schemas.microsoft.com/office/drawing/2014/main" id="{BE017C15-9B7F-4D2D-B64E-DCC4D42DFDC2}"/>
              </a:ext>
            </a:extLst>
          </p:cNvPr>
          <p:cNvCxnSpPr>
            <a:cxnSpLocks/>
          </p:cNvCxnSpPr>
          <p:nvPr/>
        </p:nvCxnSpPr>
        <p:spPr>
          <a:xfrm>
            <a:off x="3200401" y="149783"/>
            <a:ext cx="0" cy="6643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331F39D-67AC-4C8B-A8F9-8797155BBF08}"/>
              </a:ext>
            </a:extLst>
          </p:cNvPr>
          <p:cNvCxnSpPr>
            <a:cxnSpLocks/>
          </p:cNvCxnSpPr>
          <p:nvPr/>
        </p:nvCxnSpPr>
        <p:spPr>
          <a:xfrm>
            <a:off x="6711463" y="149783"/>
            <a:ext cx="0" cy="6643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22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ECF2D6E-3A4B-4DC3-9AFC-1509FB1AB82A}"/>
              </a:ext>
            </a:extLst>
          </p:cNvPr>
          <p:cNvSpPr/>
          <p:nvPr/>
        </p:nvSpPr>
        <p:spPr>
          <a:xfrm>
            <a:off x="899172" y="377497"/>
            <a:ext cx="6198876"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理想情况下的 </a:t>
            </a:r>
            <a:r>
              <a:rPr lang="en-US" altLang="zh-CN" sz="2800" dirty="0" err="1">
                <a:solidFill>
                  <a:srgbClr val="121212"/>
                </a:solidFill>
                <a:latin typeface="微软雅黑" panose="020B0503020204020204" pitchFamily="34" charset="-122"/>
                <a:ea typeface="微软雅黑" panose="020B0503020204020204" pitchFamily="34" charset="-122"/>
              </a:rPr>
              <a:t>TracIn</a:t>
            </a:r>
            <a:r>
              <a:rPr lang="en-US" altLang="zh-CN" sz="2800" dirty="0">
                <a:solidFill>
                  <a:srgbClr val="121212"/>
                </a:solidFill>
                <a:latin typeface="微软雅黑" panose="020B0503020204020204" pitchFamily="34" charset="-122"/>
                <a:ea typeface="微软雅黑" panose="020B0503020204020204" pitchFamily="34" charset="-122"/>
              </a:rPr>
              <a:t> Influence Score</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9A6C03-C653-46E4-B729-04D53C121FB5}"/>
                  </a:ext>
                </a:extLst>
              </p:cNvPr>
              <p:cNvSpPr/>
              <p:nvPr/>
            </p:nvSpPr>
            <p:spPr>
              <a:xfrm>
                <a:off x="957791" y="1378193"/>
                <a:ext cx="10350150" cy="499176"/>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训练点</a:t>
                </a:r>
                <a14:m>
                  <m:oMath xmlns:m="http://schemas.openxmlformats.org/officeDocument/2006/math">
                    <m:r>
                      <a:rPr lang="en-US" altLang="zh-CN" sz="2000" b="0" i="0" smtClean="0">
                        <a:solidFill>
                          <a:srgbClr val="121212"/>
                        </a:solidFill>
                        <a:latin typeface="Cambria Math" panose="02040503050406030204" pitchFamily="18" charset="0"/>
                        <a:ea typeface="微软雅黑" panose="020B0503020204020204" pitchFamily="34" charset="-122"/>
                      </a:rPr>
                      <m:t> </m:t>
                    </m:r>
                    <m:r>
                      <a:rPr lang="en-US" altLang="zh-CN" sz="2000" b="0" i="1" smtClean="0">
                        <a:solidFill>
                          <a:srgbClr val="121212"/>
                        </a:solidFill>
                        <a:latin typeface="Cambria Math" panose="02040503050406030204" pitchFamily="18" charset="0"/>
                        <a:ea typeface="微软雅黑" panose="020B0503020204020204" pitchFamily="34" charset="-122"/>
                      </a:rPr>
                      <m:t>𝑧</m:t>
                    </m:r>
                    <m:r>
                      <a:rPr lang="en-US" altLang="zh-CN" sz="2000" b="0" i="1" smtClean="0">
                        <a:solidFill>
                          <a:srgbClr val="121212"/>
                        </a:solidFill>
                        <a:latin typeface="Cambria Math" panose="02040503050406030204" pitchFamily="18" charset="0"/>
                        <a:ea typeface="微软雅黑" panose="020B0503020204020204" pitchFamily="34" charset="-122"/>
                      </a:rPr>
                      <m:t> </m:t>
                    </m:r>
                    <m:r>
                      <a:rPr lang="zh-CN" altLang="en-US" sz="2000" i="1">
                        <a:solidFill>
                          <a:srgbClr val="121212"/>
                        </a:solidFill>
                        <a:latin typeface="Cambria Math" panose="02040503050406030204" pitchFamily="18" charset="0"/>
                        <a:ea typeface="微软雅黑" panose="020B0503020204020204" pitchFamily="34" charset="-122"/>
                      </a:rPr>
                      <m:t>对</m:t>
                    </m:r>
                  </m:oMath>
                </a14:m>
                <a:r>
                  <a:rPr lang="zh-CN" altLang="en-US" sz="2000" dirty="0">
                    <a:solidFill>
                      <a:srgbClr val="121212"/>
                    </a:solidFill>
                    <a:latin typeface="微软雅黑" panose="020B0503020204020204" pitchFamily="34" charset="-122"/>
                    <a:ea typeface="微软雅黑" panose="020B0503020204020204" pitchFamily="34" charset="-122"/>
                  </a:rPr>
                  <a:t>测试点</a:t>
                </a:r>
                <a14:m>
                  <m:oMath xmlns:m="http://schemas.openxmlformats.org/officeDocument/2006/math">
                    <m:r>
                      <a:rPr lang="en-US" altLang="zh-CN" sz="2000" b="0" i="0" smtClean="0">
                        <a:solidFill>
                          <a:srgbClr val="121212"/>
                        </a:solidFill>
                        <a:latin typeface="Cambria Math" panose="02040503050406030204" pitchFamily="18" charset="0"/>
                        <a:ea typeface="微软雅黑" panose="020B0503020204020204" pitchFamily="34" charset="-122"/>
                      </a:rPr>
                      <m:t> </m:t>
                    </m:r>
                    <m:sSup>
                      <m:sSupPr>
                        <m:ctrlPr>
                          <a:rPr lang="en-US" altLang="zh-CN" sz="2000" b="0" i="1" smtClean="0">
                            <a:solidFill>
                              <a:srgbClr val="121212"/>
                            </a:solidFill>
                            <a:latin typeface="Cambria Math" panose="02040503050406030204" pitchFamily="18" charset="0"/>
                            <a:ea typeface="微软雅黑" panose="020B0503020204020204" pitchFamily="34" charset="-122"/>
                          </a:rPr>
                        </m:ctrlPr>
                      </m:sSupPr>
                      <m:e>
                        <m:r>
                          <a:rPr lang="en-US" altLang="zh-CN" sz="2000" i="1">
                            <a:solidFill>
                              <a:srgbClr val="121212"/>
                            </a:solidFill>
                            <a:latin typeface="Cambria Math" panose="02040503050406030204" pitchFamily="18" charset="0"/>
                            <a:ea typeface="微软雅黑" panose="020B0503020204020204" pitchFamily="34" charset="-122"/>
                          </a:rPr>
                          <m:t>𝑧</m:t>
                        </m:r>
                      </m:e>
                      <m:sup>
                        <m:r>
                          <a:rPr lang="en-US" altLang="zh-CN" sz="2000" b="0" i="1" smtClean="0">
                            <a:solidFill>
                              <a:srgbClr val="121212"/>
                            </a:solidFill>
                            <a:latin typeface="Cambria Math" panose="02040503050406030204" pitchFamily="18" charset="0"/>
                            <a:ea typeface="微软雅黑" panose="020B0503020204020204" pitchFamily="34" charset="-122"/>
                          </a:rPr>
                          <m:t>′</m:t>
                        </m:r>
                      </m:sup>
                    </m:sSup>
                    <m:r>
                      <a:rPr lang="en-US" altLang="zh-CN" sz="2000" b="0" i="1" smtClean="0">
                        <a:solidFill>
                          <a:srgbClr val="121212"/>
                        </a:solidFill>
                        <a:latin typeface="Cambria Math" panose="02040503050406030204" pitchFamily="18" charset="0"/>
                        <a:ea typeface="微软雅黑" panose="020B0503020204020204" pitchFamily="34" charset="-122"/>
                      </a:rPr>
                      <m:t> </m:t>
                    </m:r>
                    <m:r>
                      <a:rPr lang="zh-CN" altLang="en-US" sz="2000" i="1">
                        <a:solidFill>
                          <a:srgbClr val="121212"/>
                        </a:solidFill>
                        <a:latin typeface="Cambria Math" panose="02040503050406030204" pitchFamily="18" charset="0"/>
                        <a:ea typeface="微软雅黑" panose="020B0503020204020204" pitchFamily="34" charset="-122"/>
                      </a:rPr>
                      <m:t>的</m:t>
                    </m:r>
                    <m:r>
                      <a:rPr lang="zh-CN" altLang="en-US" sz="2000" i="1" smtClean="0">
                        <a:solidFill>
                          <a:srgbClr val="121212"/>
                        </a:solidFill>
                        <a:latin typeface="Cambria Math" panose="02040503050406030204" pitchFamily="18" charset="0"/>
                        <a:ea typeface="微软雅黑" panose="020B0503020204020204" pitchFamily="34" charset="-122"/>
                      </a:rPr>
                      <m:t>影响</m:t>
                    </m:r>
                    <m:r>
                      <a:rPr lang="en-US" altLang="zh-CN" sz="2000" b="0" i="0" smtClean="0">
                        <a:solidFill>
                          <a:srgbClr val="121212"/>
                        </a:solidFill>
                        <a:latin typeface="Cambria Math" panose="02040503050406030204" pitchFamily="18" charset="0"/>
                        <a:ea typeface="微软雅黑" panose="020B0503020204020204" pitchFamily="34" charset="-122"/>
                      </a:rPr>
                      <m:t> </m:t>
                    </m:r>
                  </m:oMath>
                </a14:m>
                <a:r>
                  <a:rPr lang="zh-CN" altLang="en-US" sz="2000" dirty="0">
                    <a:solidFill>
                      <a:srgbClr val="121212"/>
                    </a:solidFill>
                    <a:latin typeface="微软雅黑" panose="020B0503020204020204" pitchFamily="34" charset="-122"/>
                    <a:ea typeface="微软雅黑" panose="020B0503020204020204" pitchFamily="34" charset="-122"/>
                  </a:rPr>
                  <a:t> </a:t>
                </a:r>
                <a:r>
                  <a:rPr lang="en-US" altLang="zh-CN" sz="2000" dirty="0">
                    <a:solidFill>
                      <a:srgbClr val="121212"/>
                    </a:solidFill>
                    <a:latin typeface="微软雅黑" panose="020B0503020204020204" pitchFamily="34" charset="-122"/>
                    <a:ea typeface="微软雅黑" panose="020B0503020204020204" pitchFamily="34" charset="-122"/>
                  </a:rPr>
                  <a:t>= </a:t>
                </a:r>
                <a:r>
                  <a:rPr lang="zh-CN" altLang="en-US" sz="2000" dirty="0">
                    <a:solidFill>
                      <a:srgbClr val="121212"/>
                    </a:solidFill>
                    <a:latin typeface="微软雅黑" panose="020B0503020204020204" pitchFamily="34" charset="-122"/>
                    <a:ea typeface="微软雅黑" panose="020B0503020204020204" pitchFamily="34" charset="-122"/>
                  </a:rPr>
                  <a:t>在轮次</a:t>
                </a:r>
                <a14:m>
                  <m:oMath xmlns:m="http://schemas.openxmlformats.org/officeDocument/2006/math">
                    <m:r>
                      <a:rPr lang="en-US" altLang="zh-CN" sz="2000" b="0" i="0" smtClean="0">
                        <a:solidFill>
                          <a:srgbClr val="121212"/>
                        </a:solidFill>
                        <a:latin typeface="Cambria Math" panose="02040503050406030204" pitchFamily="18" charset="0"/>
                        <a:ea typeface="微软雅黑" panose="020B0503020204020204" pitchFamily="34" charset="-122"/>
                      </a:rPr>
                      <m:t> </m:t>
                    </m:r>
                    <m:r>
                      <a:rPr lang="en-US" altLang="zh-CN" sz="2000" b="0" i="1" smtClean="0">
                        <a:solidFill>
                          <a:srgbClr val="121212"/>
                        </a:solidFill>
                        <a:latin typeface="Cambria Math" panose="02040503050406030204" pitchFamily="18" charset="0"/>
                        <a:ea typeface="微软雅黑" panose="020B0503020204020204" pitchFamily="34" charset="-122"/>
                      </a:rPr>
                      <m:t>𝑡</m:t>
                    </m:r>
                  </m:oMath>
                </a14:m>
                <a:r>
                  <a:rPr lang="en-US" altLang="zh-CN" sz="2000" dirty="0">
                    <a:solidFill>
                      <a:srgbClr val="121212"/>
                    </a:solidFill>
                    <a:latin typeface="微软雅黑" panose="020B0503020204020204" pitchFamily="34" charset="-122"/>
                    <a:ea typeface="微软雅黑" panose="020B0503020204020204" pitchFamily="34" charset="-122"/>
                  </a:rPr>
                  <a:t> </a:t>
                </a:r>
                <a:r>
                  <a:rPr lang="zh-CN" altLang="en-US" sz="2000" dirty="0">
                    <a:solidFill>
                      <a:srgbClr val="121212"/>
                    </a:solidFill>
                    <a:latin typeface="微软雅黑" panose="020B0503020204020204" pitchFamily="34" charset="-122"/>
                    <a:ea typeface="微软雅黑" panose="020B0503020204020204" pitchFamily="34" charset="-122"/>
                  </a:rPr>
                  <a:t>训练点被访问到时，测试点损失的变化</a:t>
                </a:r>
              </a:p>
            </p:txBody>
          </p:sp>
        </mc:Choice>
        <mc:Fallback xmlns="">
          <p:sp>
            <p:nvSpPr>
              <p:cNvPr id="8" name="矩形 7">
                <a:extLst>
                  <a:ext uri="{FF2B5EF4-FFF2-40B4-BE49-F238E27FC236}">
                    <a16:creationId xmlns:a16="http://schemas.microsoft.com/office/drawing/2014/main" id="{729A6C03-C653-46E4-B729-04D53C121FB5}"/>
                  </a:ext>
                </a:extLst>
              </p:cNvPr>
              <p:cNvSpPr>
                <a:spLocks noRot="1" noChangeAspect="1" noMove="1" noResize="1" noEditPoints="1" noAdjustHandles="1" noChangeArrowheads="1" noChangeShapeType="1" noTextEdit="1"/>
              </p:cNvSpPr>
              <p:nvPr/>
            </p:nvSpPr>
            <p:spPr>
              <a:xfrm>
                <a:off x="957791" y="1378193"/>
                <a:ext cx="10350150" cy="499176"/>
              </a:xfrm>
              <a:prstGeom prst="rect">
                <a:avLst/>
              </a:prstGeom>
              <a:blipFill>
                <a:blip r:embed="rId3"/>
                <a:stretch>
                  <a:fillRect l="-589" b="-2073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A7FD595-6A74-4DE8-9341-6DE6F3B15BA4}"/>
              </a:ext>
            </a:extLst>
          </p:cNvPr>
          <p:cNvPicPr>
            <a:picLocks noChangeAspect="1"/>
          </p:cNvPicPr>
          <p:nvPr/>
        </p:nvPicPr>
        <p:blipFill>
          <a:blip r:embed="rId4"/>
          <a:stretch>
            <a:fillRect/>
          </a:stretch>
        </p:blipFill>
        <p:spPr>
          <a:xfrm>
            <a:off x="1697770" y="3783694"/>
            <a:ext cx="8331465" cy="499175"/>
          </a:xfrm>
          <a:prstGeom prst="rect">
            <a:avLst/>
          </a:prstGeom>
        </p:spPr>
      </p:pic>
      <p:sp>
        <p:nvSpPr>
          <p:cNvPr id="12" name="矩形 11">
            <a:extLst>
              <a:ext uri="{FF2B5EF4-FFF2-40B4-BE49-F238E27FC236}">
                <a16:creationId xmlns:a16="http://schemas.microsoft.com/office/drawing/2014/main" id="{1B53E9FF-45A1-4EFC-8A72-60785948A6A5}"/>
              </a:ext>
            </a:extLst>
          </p:cNvPr>
          <p:cNvSpPr/>
          <p:nvPr/>
        </p:nvSpPr>
        <p:spPr>
          <a:xfrm>
            <a:off x="2116976" y="4932298"/>
            <a:ext cx="2345514" cy="400110"/>
          </a:xfrm>
          <a:prstGeom prst="rect">
            <a:avLst/>
          </a:prstGeom>
        </p:spPr>
        <p:txBody>
          <a:bodyPr wrap="non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Train point </a:t>
            </a:r>
            <a:r>
              <a:rPr lang="zh-CN" altLang="en-US" sz="2000" dirty="0">
                <a:solidFill>
                  <a:srgbClr val="FF0000"/>
                </a:solidFill>
                <a:latin typeface="微软雅黑" panose="020B0503020204020204" pitchFamily="34" charset="-122"/>
                <a:ea typeface="微软雅黑" panose="020B0503020204020204" pitchFamily="34" charset="-122"/>
              </a:rPr>
              <a:t>训练点</a:t>
            </a:r>
            <a:endParaRPr lang="zh-CN" altLang="en-US" sz="2000" dirty="0">
              <a:solidFill>
                <a:srgbClr val="FF0000"/>
              </a:solidFill>
            </a:endParaRPr>
          </a:p>
        </p:txBody>
      </p:sp>
      <p:sp>
        <p:nvSpPr>
          <p:cNvPr id="13" name="矩形 12">
            <a:extLst>
              <a:ext uri="{FF2B5EF4-FFF2-40B4-BE49-F238E27FC236}">
                <a16:creationId xmlns:a16="http://schemas.microsoft.com/office/drawing/2014/main" id="{EC044519-1099-4D84-87FB-3A967FA4C365}"/>
              </a:ext>
            </a:extLst>
          </p:cNvPr>
          <p:cNvSpPr/>
          <p:nvPr/>
        </p:nvSpPr>
        <p:spPr>
          <a:xfrm>
            <a:off x="3090127" y="2734155"/>
            <a:ext cx="2235227" cy="400110"/>
          </a:xfrm>
          <a:prstGeom prst="rect">
            <a:avLst/>
          </a:prstGeom>
        </p:spPr>
        <p:txBody>
          <a:bodyPr wrap="non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Test point</a:t>
            </a:r>
            <a:r>
              <a:rPr lang="zh-CN" altLang="en-US" sz="2000" dirty="0">
                <a:solidFill>
                  <a:srgbClr val="FF0000"/>
                </a:solidFill>
                <a:latin typeface="微软雅黑" panose="020B0503020204020204" pitchFamily="34" charset="-122"/>
                <a:ea typeface="微软雅黑" panose="020B0503020204020204" pitchFamily="34" charset="-122"/>
              </a:rPr>
              <a:t> 测试点</a:t>
            </a:r>
            <a:endParaRPr lang="zh-CN" altLang="en-US" sz="2000" dirty="0">
              <a:solidFill>
                <a:srgbClr val="FF0000"/>
              </a:solidFill>
            </a:endParaRPr>
          </a:p>
        </p:txBody>
      </p:sp>
      <p:sp>
        <p:nvSpPr>
          <p:cNvPr id="14" name="矩形 13">
            <a:extLst>
              <a:ext uri="{FF2B5EF4-FFF2-40B4-BE49-F238E27FC236}">
                <a16:creationId xmlns:a16="http://schemas.microsoft.com/office/drawing/2014/main" id="{299860A2-36B2-4D77-846C-4CEED904474F}"/>
              </a:ext>
            </a:extLst>
          </p:cNvPr>
          <p:cNvSpPr/>
          <p:nvPr/>
        </p:nvSpPr>
        <p:spPr>
          <a:xfrm>
            <a:off x="5031797" y="5079697"/>
            <a:ext cx="3892412"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加和所有该训练点被用到的轮次</a:t>
            </a:r>
            <a:endParaRPr lang="zh-CN" altLang="en-US" sz="2000" dirty="0">
              <a:solidFill>
                <a:srgbClr val="FF0000"/>
              </a:solidFill>
            </a:endParaRPr>
          </a:p>
        </p:txBody>
      </p:sp>
      <p:cxnSp>
        <p:nvCxnSpPr>
          <p:cNvPr id="15" name="直接箭头连接符 14">
            <a:extLst>
              <a:ext uri="{FF2B5EF4-FFF2-40B4-BE49-F238E27FC236}">
                <a16:creationId xmlns:a16="http://schemas.microsoft.com/office/drawing/2014/main" id="{15EC5F5C-2673-4136-B1C4-C14D25206EE2}"/>
              </a:ext>
            </a:extLst>
          </p:cNvPr>
          <p:cNvCxnSpPr>
            <a:cxnSpLocks/>
          </p:cNvCxnSpPr>
          <p:nvPr/>
        </p:nvCxnSpPr>
        <p:spPr>
          <a:xfrm flipV="1">
            <a:off x="3417480" y="4282869"/>
            <a:ext cx="464439" cy="516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62BCB26-C15E-4635-A633-5D459379CE51}"/>
              </a:ext>
            </a:extLst>
          </p:cNvPr>
          <p:cNvCxnSpPr>
            <a:cxnSpLocks/>
          </p:cNvCxnSpPr>
          <p:nvPr/>
        </p:nvCxnSpPr>
        <p:spPr>
          <a:xfrm>
            <a:off x="4360255" y="3122101"/>
            <a:ext cx="67789" cy="5465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6775135-A807-43F9-8091-787DAFE5DA02}"/>
              </a:ext>
            </a:extLst>
          </p:cNvPr>
          <p:cNvCxnSpPr>
            <a:cxnSpLocks/>
          </p:cNvCxnSpPr>
          <p:nvPr/>
        </p:nvCxnSpPr>
        <p:spPr>
          <a:xfrm flipV="1">
            <a:off x="5480329" y="4282869"/>
            <a:ext cx="0" cy="7199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09D06B3-5051-4A26-9219-42DDE3824F66}"/>
              </a:ext>
            </a:extLst>
          </p:cNvPr>
          <p:cNvCxnSpPr>
            <a:cxnSpLocks/>
          </p:cNvCxnSpPr>
          <p:nvPr/>
        </p:nvCxnSpPr>
        <p:spPr>
          <a:xfrm flipH="1">
            <a:off x="7185134" y="3358335"/>
            <a:ext cx="565495" cy="49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C7A1F5D-1328-446D-942C-2DFC915B7FE9}"/>
              </a:ext>
            </a:extLst>
          </p:cNvPr>
          <p:cNvCxnSpPr>
            <a:cxnSpLocks/>
          </p:cNvCxnSpPr>
          <p:nvPr/>
        </p:nvCxnSpPr>
        <p:spPr>
          <a:xfrm>
            <a:off x="8505372" y="3395369"/>
            <a:ext cx="580571" cy="4742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82E860F0-FEFC-46DC-82F4-4FDB5E79150B}"/>
              </a:ext>
            </a:extLst>
          </p:cNvPr>
          <p:cNvSpPr/>
          <p:nvPr/>
        </p:nvSpPr>
        <p:spPr>
          <a:xfrm>
            <a:off x="6559166" y="2879136"/>
            <a:ext cx="4288353"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训练点被用到前后测试点损失的变化</a:t>
            </a:r>
            <a:endParaRPr lang="zh-CN" altLang="en-US" sz="2000" dirty="0">
              <a:solidFill>
                <a:srgbClr val="FF0000"/>
              </a:solidFill>
            </a:endParaRPr>
          </a:p>
        </p:txBody>
      </p:sp>
    </p:spTree>
    <p:extLst>
      <p:ext uri="{BB962C8B-B14F-4D97-AF65-F5344CB8AC3E}">
        <p14:creationId xmlns:p14="http://schemas.microsoft.com/office/powerpoint/2010/main" val="273185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E434B1-ACCC-434D-95EE-669EA7E633AC}"/>
              </a:ext>
            </a:extLst>
          </p:cNvPr>
          <p:cNvPicPr>
            <a:picLocks noChangeAspect="1"/>
          </p:cNvPicPr>
          <p:nvPr/>
        </p:nvPicPr>
        <p:blipFill>
          <a:blip r:embed="rId3"/>
          <a:stretch>
            <a:fillRect/>
          </a:stretch>
        </p:blipFill>
        <p:spPr>
          <a:xfrm>
            <a:off x="3112302" y="347614"/>
            <a:ext cx="6336498" cy="4402631"/>
          </a:xfrm>
          <a:prstGeom prst="rect">
            <a:avLst/>
          </a:prstGeom>
        </p:spPr>
      </p:pic>
      <p:sp>
        <p:nvSpPr>
          <p:cNvPr id="5" name="矩形 4">
            <a:extLst>
              <a:ext uri="{FF2B5EF4-FFF2-40B4-BE49-F238E27FC236}">
                <a16:creationId xmlns:a16="http://schemas.microsoft.com/office/drawing/2014/main" id="{E64EE0F4-89E6-46D6-B059-EA1341619C2A}"/>
              </a:ext>
            </a:extLst>
          </p:cNvPr>
          <p:cNvSpPr/>
          <p:nvPr/>
        </p:nvSpPr>
        <p:spPr>
          <a:xfrm>
            <a:off x="869923" y="357487"/>
            <a:ext cx="902811" cy="523220"/>
          </a:xfrm>
          <a:prstGeom prst="rect">
            <a:avLst/>
          </a:prstGeom>
        </p:spPr>
        <p:txBody>
          <a:bodyPr wrap="none">
            <a:spAutoFit/>
          </a:bodyPr>
          <a:lstStyle/>
          <a:p>
            <a:r>
              <a:rPr lang="zh-CN" altLang="en-US" sz="2800" b="0" i="0" dirty="0">
                <a:solidFill>
                  <a:srgbClr val="121212"/>
                </a:solidFill>
                <a:effectLst/>
                <a:latin typeface="微软雅黑" panose="020B0503020204020204" pitchFamily="34" charset="-122"/>
                <a:ea typeface="微软雅黑" panose="020B0503020204020204" pitchFamily="34" charset="-122"/>
              </a:rPr>
              <a:t>动机</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8BB6211-7B35-4E2A-BBA6-10F284C91CAD}"/>
              </a:ext>
            </a:extLst>
          </p:cNvPr>
          <p:cNvPicPr>
            <a:picLocks noChangeAspect="1"/>
          </p:cNvPicPr>
          <p:nvPr/>
        </p:nvPicPr>
        <p:blipFill rotWithShape="1">
          <a:blip r:embed="rId4"/>
          <a:srcRect t="61973" r="47439" b="21541"/>
          <a:stretch/>
        </p:blipFill>
        <p:spPr>
          <a:xfrm>
            <a:off x="6852522" y="6050585"/>
            <a:ext cx="4083220" cy="725714"/>
          </a:xfrm>
          <a:prstGeom prst="rect">
            <a:avLst/>
          </a:prstGeom>
        </p:spPr>
      </p:pic>
      <p:grpSp>
        <p:nvGrpSpPr>
          <p:cNvPr id="9" name="组合 8">
            <a:extLst>
              <a:ext uri="{FF2B5EF4-FFF2-40B4-BE49-F238E27FC236}">
                <a16:creationId xmlns:a16="http://schemas.microsoft.com/office/drawing/2014/main" id="{55AEFA55-3825-45FA-B3F3-B4DE56C3787D}"/>
              </a:ext>
            </a:extLst>
          </p:cNvPr>
          <p:cNvGrpSpPr/>
          <p:nvPr/>
        </p:nvGrpSpPr>
        <p:grpSpPr>
          <a:xfrm>
            <a:off x="1256257" y="4956469"/>
            <a:ext cx="9679485" cy="994388"/>
            <a:chOff x="150396" y="5174183"/>
            <a:chExt cx="8583940" cy="881841"/>
          </a:xfrm>
        </p:grpSpPr>
        <p:pic>
          <p:nvPicPr>
            <p:cNvPr id="6" name="图片 5">
              <a:extLst>
                <a:ext uri="{FF2B5EF4-FFF2-40B4-BE49-F238E27FC236}">
                  <a16:creationId xmlns:a16="http://schemas.microsoft.com/office/drawing/2014/main" id="{86692EBD-A1A3-4F21-B5BF-B68281C1B6F0}"/>
                </a:ext>
              </a:extLst>
            </p:cNvPr>
            <p:cNvPicPr>
              <a:picLocks noChangeAspect="1"/>
            </p:cNvPicPr>
            <p:nvPr/>
          </p:nvPicPr>
          <p:blipFill rotWithShape="1">
            <a:blip r:embed="rId4"/>
            <a:srcRect t="21923" b="53193"/>
            <a:stretch/>
          </p:blipFill>
          <p:spPr>
            <a:xfrm>
              <a:off x="150396" y="5174183"/>
              <a:ext cx="6253633" cy="881841"/>
            </a:xfrm>
            <a:prstGeom prst="rect">
              <a:avLst/>
            </a:prstGeom>
          </p:spPr>
        </p:pic>
        <p:pic>
          <p:nvPicPr>
            <p:cNvPr id="8" name="图片 7">
              <a:extLst>
                <a:ext uri="{FF2B5EF4-FFF2-40B4-BE49-F238E27FC236}">
                  <a16:creationId xmlns:a16="http://schemas.microsoft.com/office/drawing/2014/main" id="{F812F4E4-61A3-4CAA-9E21-03D47C880534}"/>
                </a:ext>
              </a:extLst>
            </p:cNvPr>
            <p:cNvPicPr>
              <a:picLocks noChangeAspect="1"/>
            </p:cNvPicPr>
            <p:nvPr/>
          </p:nvPicPr>
          <p:blipFill rotWithShape="1">
            <a:blip r:embed="rId4"/>
            <a:srcRect l="40319" t="44978" b="40289"/>
            <a:stretch/>
          </p:blipFill>
          <p:spPr>
            <a:xfrm>
              <a:off x="5002086" y="5262624"/>
              <a:ext cx="3732250" cy="522077"/>
            </a:xfrm>
            <a:prstGeom prst="rect">
              <a:avLst/>
            </a:prstGeom>
          </p:spPr>
        </p:pic>
      </p:grpSp>
      <p:sp>
        <p:nvSpPr>
          <p:cNvPr id="11" name="矩形 10">
            <a:extLst>
              <a:ext uri="{FF2B5EF4-FFF2-40B4-BE49-F238E27FC236}">
                <a16:creationId xmlns:a16="http://schemas.microsoft.com/office/drawing/2014/main" id="{F415DCF8-2B16-4AA4-8197-7D25F5AC82B6}"/>
              </a:ext>
            </a:extLst>
          </p:cNvPr>
          <p:cNvSpPr/>
          <p:nvPr/>
        </p:nvSpPr>
        <p:spPr>
          <a:xfrm>
            <a:off x="9929539" y="3799896"/>
            <a:ext cx="1733167"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IF</a:t>
            </a:r>
            <a:r>
              <a:rPr lang="zh-CN" altLang="en-US" sz="2400" dirty="0">
                <a:solidFill>
                  <a:srgbClr val="121212"/>
                </a:solidFill>
                <a:latin typeface="微软雅黑" panose="020B0503020204020204" pitchFamily="34" charset="-122"/>
                <a:ea typeface="微软雅黑" panose="020B0503020204020204" pitchFamily="34" charset="-122"/>
              </a:rPr>
              <a:t>的代价高</a:t>
            </a:r>
            <a:endParaRPr lang="zh-CN" altLang="en-US" sz="2400" dirty="0"/>
          </a:p>
        </p:txBody>
      </p:sp>
    </p:spTree>
    <p:extLst>
      <p:ext uri="{BB962C8B-B14F-4D97-AF65-F5344CB8AC3E}">
        <p14:creationId xmlns:p14="http://schemas.microsoft.com/office/powerpoint/2010/main" val="3115481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47D472-5F46-4D1F-A65D-38DAB76B2641}"/>
              </a:ext>
            </a:extLst>
          </p:cNvPr>
          <p:cNvSpPr/>
          <p:nvPr/>
        </p:nvSpPr>
        <p:spPr>
          <a:xfrm>
            <a:off x="899172" y="377497"/>
            <a:ext cx="5139292"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近似的 </a:t>
            </a:r>
            <a:r>
              <a:rPr lang="en-US" altLang="zh-CN" sz="2800" dirty="0" err="1">
                <a:solidFill>
                  <a:srgbClr val="121212"/>
                </a:solidFill>
                <a:latin typeface="微软雅黑" panose="020B0503020204020204" pitchFamily="34" charset="-122"/>
                <a:ea typeface="微软雅黑" panose="020B0503020204020204" pitchFamily="34" charset="-122"/>
              </a:rPr>
              <a:t>TracIn</a:t>
            </a:r>
            <a:r>
              <a:rPr lang="en-US" altLang="zh-CN" sz="2800" dirty="0">
                <a:solidFill>
                  <a:srgbClr val="121212"/>
                </a:solidFill>
                <a:latin typeface="微软雅黑" panose="020B0503020204020204" pitchFamily="34" charset="-122"/>
                <a:ea typeface="微软雅黑" panose="020B0503020204020204" pitchFamily="34" charset="-122"/>
              </a:rPr>
              <a:t> Influence Score</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9609F2C-F58E-42F0-9290-BB81210C9171}"/>
              </a:ext>
            </a:extLst>
          </p:cNvPr>
          <p:cNvPicPr>
            <a:picLocks noChangeAspect="1"/>
          </p:cNvPicPr>
          <p:nvPr/>
        </p:nvPicPr>
        <p:blipFill>
          <a:blip r:embed="rId2"/>
          <a:stretch>
            <a:fillRect/>
          </a:stretch>
        </p:blipFill>
        <p:spPr>
          <a:xfrm>
            <a:off x="1138941" y="1301599"/>
            <a:ext cx="8331465" cy="499175"/>
          </a:xfrm>
          <a:prstGeom prst="rect">
            <a:avLst/>
          </a:prstGeom>
        </p:spPr>
      </p:pic>
      <p:sp>
        <p:nvSpPr>
          <p:cNvPr id="8" name="箭头: 下 7">
            <a:extLst>
              <a:ext uri="{FF2B5EF4-FFF2-40B4-BE49-F238E27FC236}">
                <a16:creationId xmlns:a16="http://schemas.microsoft.com/office/drawing/2014/main" id="{617EBA19-AFC5-42C9-8B52-3D5DD89D6E25}"/>
              </a:ext>
            </a:extLst>
          </p:cNvPr>
          <p:cNvSpPr/>
          <p:nvPr/>
        </p:nvSpPr>
        <p:spPr>
          <a:xfrm>
            <a:off x="1595737" y="1993370"/>
            <a:ext cx="484632" cy="285557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01FF59C-F00C-4261-B0E7-7B14AE7071F0}"/>
              </a:ext>
            </a:extLst>
          </p:cNvPr>
          <p:cNvPicPr>
            <a:picLocks noChangeAspect="1"/>
          </p:cNvPicPr>
          <p:nvPr/>
        </p:nvPicPr>
        <p:blipFill>
          <a:blip r:embed="rId3"/>
          <a:stretch>
            <a:fillRect/>
          </a:stretch>
        </p:blipFill>
        <p:spPr>
          <a:xfrm>
            <a:off x="2543967" y="2409146"/>
            <a:ext cx="8497486" cy="362001"/>
          </a:xfrm>
          <a:prstGeom prst="rect">
            <a:avLst/>
          </a:prstGeom>
        </p:spPr>
      </p:pic>
      <p:pic>
        <p:nvPicPr>
          <p:cNvPr id="10" name="图片 9">
            <a:extLst>
              <a:ext uri="{FF2B5EF4-FFF2-40B4-BE49-F238E27FC236}">
                <a16:creationId xmlns:a16="http://schemas.microsoft.com/office/drawing/2014/main" id="{DABEA4E0-A4EF-4F45-9754-44F49F191ADE}"/>
              </a:ext>
            </a:extLst>
          </p:cNvPr>
          <p:cNvPicPr>
            <a:picLocks noChangeAspect="1"/>
          </p:cNvPicPr>
          <p:nvPr/>
        </p:nvPicPr>
        <p:blipFill>
          <a:blip r:embed="rId4"/>
          <a:stretch>
            <a:fillRect/>
          </a:stretch>
        </p:blipFill>
        <p:spPr>
          <a:xfrm>
            <a:off x="4295145" y="3159896"/>
            <a:ext cx="3486637" cy="333422"/>
          </a:xfrm>
          <a:prstGeom prst="rect">
            <a:avLst/>
          </a:prstGeom>
        </p:spPr>
      </p:pic>
      <p:pic>
        <p:nvPicPr>
          <p:cNvPr id="11" name="图片 10">
            <a:extLst>
              <a:ext uri="{FF2B5EF4-FFF2-40B4-BE49-F238E27FC236}">
                <a16:creationId xmlns:a16="http://schemas.microsoft.com/office/drawing/2014/main" id="{281871FE-015B-434E-B2CF-F4FD35830AE4}"/>
              </a:ext>
            </a:extLst>
          </p:cNvPr>
          <p:cNvPicPr>
            <a:picLocks noChangeAspect="1"/>
          </p:cNvPicPr>
          <p:nvPr/>
        </p:nvPicPr>
        <p:blipFill>
          <a:blip r:embed="rId5"/>
          <a:stretch>
            <a:fillRect/>
          </a:stretch>
        </p:blipFill>
        <p:spPr>
          <a:xfrm>
            <a:off x="4279547" y="4184503"/>
            <a:ext cx="6001588" cy="362001"/>
          </a:xfrm>
          <a:prstGeom prst="rect">
            <a:avLst/>
          </a:prstGeom>
        </p:spPr>
      </p:pic>
      <p:pic>
        <p:nvPicPr>
          <p:cNvPr id="12" name="图片 11">
            <a:extLst>
              <a:ext uri="{FF2B5EF4-FFF2-40B4-BE49-F238E27FC236}">
                <a16:creationId xmlns:a16="http://schemas.microsoft.com/office/drawing/2014/main" id="{94E0B5BE-776B-44ED-92C9-5DC826977D4E}"/>
              </a:ext>
            </a:extLst>
          </p:cNvPr>
          <p:cNvPicPr>
            <a:picLocks noChangeAspect="1"/>
          </p:cNvPicPr>
          <p:nvPr/>
        </p:nvPicPr>
        <p:blipFill rotWithShape="1">
          <a:blip r:embed="rId6"/>
          <a:srcRect t="9216"/>
          <a:stretch/>
        </p:blipFill>
        <p:spPr>
          <a:xfrm>
            <a:off x="1138941" y="5237690"/>
            <a:ext cx="8853326" cy="564247"/>
          </a:xfrm>
          <a:prstGeom prst="rect">
            <a:avLst/>
          </a:prstGeom>
        </p:spPr>
      </p:pic>
      <p:sp>
        <p:nvSpPr>
          <p:cNvPr id="14" name="矩形 13">
            <a:extLst>
              <a:ext uri="{FF2B5EF4-FFF2-40B4-BE49-F238E27FC236}">
                <a16:creationId xmlns:a16="http://schemas.microsoft.com/office/drawing/2014/main" id="{61021C14-018D-4EE6-B329-C2B6BD11E45D}"/>
              </a:ext>
            </a:extLst>
          </p:cNvPr>
          <p:cNvSpPr/>
          <p:nvPr/>
        </p:nvSpPr>
        <p:spPr>
          <a:xfrm>
            <a:off x="2398691" y="1850857"/>
            <a:ext cx="1348117" cy="499176"/>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一阶近似</a:t>
            </a:r>
          </a:p>
        </p:txBody>
      </p:sp>
      <p:sp>
        <p:nvSpPr>
          <p:cNvPr id="15" name="矩形 14">
            <a:extLst>
              <a:ext uri="{FF2B5EF4-FFF2-40B4-BE49-F238E27FC236}">
                <a16:creationId xmlns:a16="http://schemas.microsoft.com/office/drawing/2014/main" id="{68D90F38-05C0-41E6-A883-C7DF67F3018C}"/>
              </a:ext>
            </a:extLst>
          </p:cNvPr>
          <p:cNvSpPr/>
          <p:nvPr/>
        </p:nvSpPr>
        <p:spPr>
          <a:xfrm>
            <a:off x="2643470" y="3024649"/>
            <a:ext cx="858561" cy="499176"/>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SGD</a:t>
            </a:r>
            <a:endParaRPr lang="zh-CN" altLang="en-US" sz="2000" dirty="0">
              <a:solidFill>
                <a:srgbClr val="121212"/>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23D9678-D93F-4B65-B39A-2585A397EA72}"/>
              </a:ext>
            </a:extLst>
          </p:cNvPr>
          <p:cNvSpPr/>
          <p:nvPr/>
        </p:nvSpPr>
        <p:spPr>
          <a:xfrm>
            <a:off x="2610257" y="4017505"/>
            <a:ext cx="858561" cy="499624"/>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329614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557A510-E2F5-4B13-BC6A-27C22A68DE0D}"/>
              </a:ext>
            </a:extLst>
          </p:cNvPr>
          <p:cNvSpPr/>
          <p:nvPr/>
        </p:nvSpPr>
        <p:spPr>
          <a:xfrm>
            <a:off x="899172" y="377497"/>
            <a:ext cx="902811" cy="523220"/>
          </a:xfrm>
          <a:prstGeom prst="rect">
            <a:avLst/>
          </a:prstGeom>
        </p:spPr>
        <p:txBody>
          <a:bodyPr wrap="none">
            <a:spAutoFit/>
          </a:bodyPr>
          <a:lstStyle/>
          <a:p>
            <a:r>
              <a:rPr lang="zh-CN" altLang="en-US" sz="2800" b="0" i="0" dirty="0">
                <a:solidFill>
                  <a:srgbClr val="121212"/>
                </a:solidFill>
                <a:effectLst/>
                <a:latin typeface="微软雅黑" panose="020B0503020204020204" pitchFamily="34" charset="-122"/>
                <a:ea typeface="微软雅黑" panose="020B0503020204020204" pitchFamily="34" charset="-122"/>
              </a:rPr>
              <a:t>难点</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0702D20-44F8-4C27-B8D1-26D479DF2981}"/>
              </a:ext>
            </a:extLst>
          </p:cNvPr>
          <p:cNvSpPr/>
          <p:nvPr/>
        </p:nvSpPr>
        <p:spPr>
          <a:xfrm>
            <a:off x="899172" y="919314"/>
            <a:ext cx="10350150" cy="1038233"/>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1</a:t>
            </a:r>
            <a:r>
              <a:rPr lang="zh-CN" altLang="en-US" sz="2000" dirty="0">
                <a:solidFill>
                  <a:srgbClr val="121212"/>
                </a:solidFill>
                <a:latin typeface="微软雅黑" panose="020B0503020204020204" pitchFamily="34" charset="-122"/>
                <a:ea typeface="微软雅黑" panose="020B0503020204020204" pitchFamily="34" charset="-122"/>
              </a:rPr>
              <a:t>、实际训练的过程中，测试数据不可知</a:t>
            </a: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、实际训练通常采用的是批次</a:t>
            </a:r>
            <a:r>
              <a:rPr lang="en-US" altLang="zh-CN" sz="2000" dirty="0">
                <a:solidFill>
                  <a:srgbClr val="121212"/>
                </a:solidFill>
                <a:latin typeface="微软雅黑" panose="020B0503020204020204" pitchFamily="34" charset="-122"/>
                <a:ea typeface="微软雅黑" panose="020B0503020204020204" pitchFamily="34" charset="-122"/>
              </a:rPr>
              <a:t>SGD</a:t>
            </a:r>
            <a:endParaRPr lang="zh-CN" altLang="en-US" sz="2000" dirty="0">
              <a:solidFill>
                <a:srgbClr val="121212"/>
              </a:solidFill>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B5316B7D-9657-4D33-A7AA-96A704450014}"/>
              </a:ext>
            </a:extLst>
          </p:cNvPr>
          <p:cNvGrpSpPr/>
          <p:nvPr/>
        </p:nvGrpSpPr>
        <p:grpSpPr>
          <a:xfrm>
            <a:off x="2564305" y="2146019"/>
            <a:ext cx="9627695" cy="3017996"/>
            <a:chOff x="1678371" y="3408761"/>
            <a:chExt cx="9627695" cy="3017996"/>
          </a:xfrm>
        </p:grpSpPr>
        <p:pic>
          <p:nvPicPr>
            <p:cNvPr id="7" name="图片 6">
              <a:extLst>
                <a:ext uri="{FF2B5EF4-FFF2-40B4-BE49-F238E27FC236}">
                  <a16:creationId xmlns:a16="http://schemas.microsoft.com/office/drawing/2014/main" id="{2FA35FFE-314F-4DE0-93ED-204D9E255CDB}"/>
                </a:ext>
              </a:extLst>
            </p:cNvPr>
            <p:cNvPicPr>
              <a:picLocks noChangeAspect="1"/>
            </p:cNvPicPr>
            <p:nvPr/>
          </p:nvPicPr>
          <p:blipFill>
            <a:blip r:embed="rId3"/>
            <a:stretch>
              <a:fillRect/>
            </a:stretch>
          </p:blipFill>
          <p:spPr>
            <a:xfrm>
              <a:off x="1678371" y="3910705"/>
              <a:ext cx="7509172" cy="1397446"/>
            </a:xfrm>
            <a:prstGeom prst="rect">
              <a:avLst/>
            </a:prstGeom>
          </p:spPr>
        </p:pic>
        <p:sp>
          <p:nvSpPr>
            <p:cNvPr id="8" name="矩形 7">
              <a:extLst>
                <a:ext uri="{FF2B5EF4-FFF2-40B4-BE49-F238E27FC236}">
                  <a16:creationId xmlns:a16="http://schemas.microsoft.com/office/drawing/2014/main" id="{E88D64EC-F613-4554-886F-F4FA7B9BD4BD}"/>
                </a:ext>
              </a:extLst>
            </p:cNvPr>
            <p:cNvSpPr/>
            <p:nvPr/>
          </p:nvSpPr>
          <p:spPr>
            <a:xfrm>
              <a:off x="1859991" y="5335263"/>
              <a:ext cx="2345514" cy="400110"/>
            </a:xfrm>
            <a:prstGeom prst="rect">
              <a:avLst/>
            </a:prstGeom>
          </p:spPr>
          <p:txBody>
            <a:bodyPr wrap="non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Train point </a:t>
              </a:r>
              <a:r>
                <a:rPr lang="zh-CN" altLang="en-US" sz="2000" dirty="0">
                  <a:solidFill>
                    <a:srgbClr val="FF0000"/>
                  </a:solidFill>
                  <a:latin typeface="微软雅黑" panose="020B0503020204020204" pitchFamily="34" charset="-122"/>
                  <a:ea typeface="微软雅黑" panose="020B0503020204020204" pitchFamily="34" charset="-122"/>
                </a:rPr>
                <a:t>训练点</a:t>
              </a:r>
              <a:endParaRPr lang="zh-CN" altLang="en-US" sz="2000" dirty="0">
                <a:solidFill>
                  <a:srgbClr val="FF0000"/>
                </a:solidFill>
              </a:endParaRPr>
            </a:p>
          </p:txBody>
        </p:sp>
        <p:cxnSp>
          <p:nvCxnSpPr>
            <p:cNvPr id="10" name="直接箭头连接符 9">
              <a:extLst>
                <a:ext uri="{FF2B5EF4-FFF2-40B4-BE49-F238E27FC236}">
                  <a16:creationId xmlns:a16="http://schemas.microsoft.com/office/drawing/2014/main" id="{88596C0D-DFB0-42E5-9A9B-CD7D020E8D8F}"/>
                </a:ext>
              </a:extLst>
            </p:cNvPr>
            <p:cNvCxnSpPr>
              <a:cxnSpLocks/>
            </p:cNvCxnSpPr>
            <p:nvPr/>
          </p:nvCxnSpPr>
          <p:spPr>
            <a:xfrm flipV="1">
              <a:off x="3004457" y="4791918"/>
              <a:ext cx="464439" cy="516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981E0D6-FD81-4616-929D-F66A43A6D7DF}"/>
                </a:ext>
              </a:extLst>
            </p:cNvPr>
            <p:cNvCxnSpPr>
              <a:cxnSpLocks/>
            </p:cNvCxnSpPr>
            <p:nvPr/>
          </p:nvCxnSpPr>
          <p:spPr>
            <a:xfrm>
              <a:off x="3541458" y="3860838"/>
              <a:ext cx="319342" cy="5224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17449AF-5DA9-44F9-A4E0-901654FCA021}"/>
                </a:ext>
              </a:extLst>
            </p:cNvPr>
            <p:cNvSpPr/>
            <p:nvPr/>
          </p:nvSpPr>
          <p:spPr>
            <a:xfrm>
              <a:off x="2006219" y="3408761"/>
              <a:ext cx="2925353" cy="400110"/>
            </a:xfrm>
            <a:prstGeom prst="rect">
              <a:avLst/>
            </a:prstGeom>
          </p:spPr>
          <p:txBody>
            <a:bodyPr wrap="non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Prediction point</a:t>
              </a:r>
              <a:r>
                <a:rPr lang="zh-CN" altLang="en-US" sz="2000" dirty="0">
                  <a:solidFill>
                    <a:srgbClr val="FF0000"/>
                  </a:solidFill>
                  <a:latin typeface="微软雅黑" panose="020B0503020204020204" pitchFamily="34" charset="-122"/>
                  <a:ea typeface="微软雅黑" panose="020B0503020204020204" pitchFamily="34" charset="-122"/>
                </a:rPr>
                <a:t>预测点</a:t>
              </a:r>
              <a:endParaRPr lang="zh-CN" altLang="en-US" sz="2000" dirty="0">
                <a:solidFill>
                  <a:srgbClr val="FF0000"/>
                </a:solidFill>
              </a:endParaRPr>
            </a:p>
          </p:txBody>
        </p:sp>
        <p:cxnSp>
          <p:nvCxnSpPr>
            <p:cNvPr id="19" name="直接箭头连接符 18">
              <a:extLst>
                <a:ext uri="{FF2B5EF4-FFF2-40B4-BE49-F238E27FC236}">
                  <a16:creationId xmlns:a16="http://schemas.microsoft.com/office/drawing/2014/main" id="{FE32AA8C-6C39-4D00-8F6B-AD335F326446}"/>
                </a:ext>
              </a:extLst>
            </p:cNvPr>
            <p:cNvCxnSpPr>
              <a:cxnSpLocks/>
            </p:cNvCxnSpPr>
            <p:nvPr/>
          </p:nvCxnSpPr>
          <p:spPr>
            <a:xfrm flipV="1">
              <a:off x="4942114" y="5275096"/>
              <a:ext cx="0" cy="7016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6B3B851-A907-483B-8808-D77D0F42B9FD}"/>
                </a:ext>
              </a:extLst>
            </p:cNvPr>
            <p:cNvSpPr/>
            <p:nvPr/>
          </p:nvSpPr>
          <p:spPr>
            <a:xfrm>
              <a:off x="3796061" y="6026647"/>
              <a:ext cx="2424062"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跨</a:t>
              </a:r>
              <a:r>
                <a:rPr lang="en-US" altLang="zh-CN" sz="2000" dirty="0">
                  <a:solidFill>
                    <a:srgbClr val="FF0000"/>
                  </a:solidFill>
                  <a:latin typeface="微软雅黑" panose="020B0503020204020204" pitchFamily="34" charset="-122"/>
                  <a:ea typeface="微软雅黑" panose="020B0503020204020204" pitchFamily="34" charset="-122"/>
                </a:rPr>
                <a:t>checkpoints</a:t>
              </a:r>
              <a:r>
                <a:rPr lang="zh-CN" altLang="en-US" sz="2000" dirty="0">
                  <a:solidFill>
                    <a:srgbClr val="FF0000"/>
                  </a:solidFill>
                  <a:latin typeface="微软雅黑" panose="020B0503020204020204" pitchFamily="34" charset="-122"/>
                  <a:ea typeface="微软雅黑" panose="020B0503020204020204" pitchFamily="34" charset="-122"/>
                </a:rPr>
                <a:t>加和</a:t>
              </a:r>
              <a:endParaRPr lang="zh-CN" altLang="en-US" sz="2000" dirty="0">
                <a:solidFill>
                  <a:srgbClr val="FF0000"/>
                </a:solidFill>
              </a:endParaRPr>
            </a:p>
          </p:txBody>
        </p:sp>
        <p:cxnSp>
          <p:nvCxnSpPr>
            <p:cNvPr id="22" name="直接箭头连接符 21">
              <a:extLst>
                <a:ext uri="{FF2B5EF4-FFF2-40B4-BE49-F238E27FC236}">
                  <a16:creationId xmlns:a16="http://schemas.microsoft.com/office/drawing/2014/main" id="{D2050E66-D388-461C-A895-A2912A4150DD}"/>
                </a:ext>
              </a:extLst>
            </p:cNvPr>
            <p:cNvCxnSpPr>
              <a:cxnSpLocks/>
            </p:cNvCxnSpPr>
            <p:nvPr/>
          </p:nvCxnSpPr>
          <p:spPr>
            <a:xfrm flipH="1">
              <a:off x="5386893" y="3879538"/>
              <a:ext cx="208241" cy="4850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4E31B12-5025-4AD1-B8DC-F5D68CE7679E}"/>
                    </a:ext>
                  </a:extLst>
                </p:cNvPr>
                <p:cNvSpPr/>
                <p:nvPr/>
              </p:nvSpPr>
              <p:spPr>
                <a:xfrm>
                  <a:off x="5136332" y="3414699"/>
                  <a:ext cx="2840971" cy="400110"/>
                </a:xfrm>
                <a:prstGeom prst="rect">
                  <a:avLst/>
                </a:prstGeom>
              </p:spPr>
              <p:txBody>
                <a:bodyPr wrap="non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Checkpoint </a:t>
                  </a:r>
                  <a14:m>
                    <m:oMath xmlns:m="http://schemas.openxmlformats.org/officeDocument/2006/math">
                      <m:r>
                        <a:rPr lang="en-US" altLang="zh-CN" sz="2000" i="1">
                          <a:solidFill>
                            <a:srgbClr val="FF0000"/>
                          </a:solidFill>
                          <a:latin typeface="Cambria Math" panose="02040503050406030204" pitchFamily="18" charset="0"/>
                          <a:ea typeface="微软雅黑" panose="020B0503020204020204" pitchFamily="34" charset="-122"/>
                        </a:rPr>
                        <m:t>𝑖</m:t>
                      </m:r>
                    </m:oMath>
                  </a14:m>
                  <a:r>
                    <a:rPr lang="zh-CN" altLang="en-US" sz="2000" dirty="0">
                      <a:solidFill>
                        <a:srgbClr val="FF0000"/>
                      </a:solidFill>
                    </a:rPr>
                    <a:t> 的学习率</a:t>
                  </a:r>
                </a:p>
              </p:txBody>
            </p:sp>
          </mc:Choice>
          <mc:Fallback xmlns="">
            <p:sp>
              <p:nvSpPr>
                <p:cNvPr id="24" name="矩形 23">
                  <a:extLst>
                    <a:ext uri="{FF2B5EF4-FFF2-40B4-BE49-F238E27FC236}">
                      <a16:creationId xmlns:a16="http://schemas.microsoft.com/office/drawing/2014/main" id="{E4E31B12-5025-4AD1-B8DC-F5D68CE7679E}"/>
                    </a:ext>
                  </a:extLst>
                </p:cNvPr>
                <p:cNvSpPr>
                  <a:spLocks noRot="1" noChangeAspect="1" noMove="1" noResize="1" noEditPoints="1" noAdjustHandles="1" noChangeArrowheads="1" noChangeShapeType="1" noTextEdit="1"/>
                </p:cNvSpPr>
                <p:nvPr/>
              </p:nvSpPr>
              <p:spPr>
                <a:xfrm>
                  <a:off x="5136332" y="3414699"/>
                  <a:ext cx="2840971" cy="400110"/>
                </a:xfrm>
                <a:prstGeom prst="rect">
                  <a:avLst/>
                </a:prstGeom>
                <a:blipFill>
                  <a:blip r:embed="rId4"/>
                  <a:stretch>
                    <a:fillRect l="-2361" t="-9091" r="-1717" b="-25758"/>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6229C1CA-D491-4ED9-8180-8C65A3FB14FB}"/>
                </a:ext>
              </a:extLst>
            </p:cNvPr>
            <p:cNvCxnSpPr>
              <a:cxnSpLocks/>
            </p:cNvCxnSpPr>
            <p:nvPr/>
          </p:nvCxnSpPr>
          <p:spPr>
            <a:xfrm flipH="1" flipV="1">
              <a:off x="5840830" y="4791919"/>
              <a:ext cx="286847" cy="7661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4456E3-FFBD-4335-BD5E-0F365E5C04F4}"/>
                    </a:ext>
                  </a:extLst>
                </p:cNvPr>
                <p:cNvSpPr/>
                <p:nvPr/>
              </p:nvSpPr>
              <p:spPr>
                <a:xfrm>
                  <a:off x="5840829" y="5576670"/>
                  <a:ext cx="4658776"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训练点在</a:t>
                  </a:r>
                  <a:r>
                    <a:rPr lang="en-US" altLang="zh-CN" sz="2000" dirty="0">
                      <a:solidFill>
                        <a:srgbClr val="FF0000"/>
                      </a:solidFill>
                      <a:latin typeface="微软雅黑" panose="020B0503020204020204" pitchFamily="34" charset="-122"/>
                      <a:ea typeface="微软雅黑" panose="020B0503020204020204" pitchFamily="34" charset="-122"/>
                    </a:rPr>
                    <a:t>Checkpoint </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𝑖</m:t>
                      </m:r>
                    </m:oMath>
                  </a14:m>
                  <a:r>
                    <a:rPr lang="zh-CN" altLang="en-US" sz="2000" i="1" dirty="0">
                      <a:solidFill>
                        <a:srgbClr val="FF0000"/>
                      </a:solidFill>
                    </a:rPr>
                    <a:t> </a:t>
                  </a:r>
                  <a:r>
                    <a:rPr lang="zh-CN" altLang="en-US" sz="2000" dirty="0">
                      <a:solidFill>
                        <a:srgbClr val="FF0000"/>
                      </a:solidFill>
                    </a:rPr>
                    <a:t>处的损失的梯度</a:t>
                  </a:r>
                </a:p>
              </p:txBody>
            </p:sp>
          </mc:Choice>
          <mc:Fallback xmlns="">
            <p:sp>
              <p:nvSpPr>
                <p:cNvPr id="30" name="矩形 29">
                  <a:extLst>
                    <a:ext uri="{FF2B5EF4-FFF2-40B4-BE49-F238E27FC236}">
                      <a16:creationId xmlns:a16="http://schemas.microsoft.com/office/drawing/2014/main" id="{6C4456E3-FFBD-4335-BD5E-0F365E5C04F4}"/>
                    </a:ext>
                  </a:extLst>
                </p:cNvPr>
                <p:cNvSpPr>
                  <a:spLocks noRot="1" noChangeAspect="1" noMove="1" noResize="1" noEditPoints="1" noAdjustHandles="1" noChangeArrowheads="1" noChangeShapeType="1" noTextEdit="1"/>
                </p:cNvSpPr>
                <p:nvPr/>
              </p:nvSpPr>
              <p:spPr>
                <a:xfrm>
                  <a:off x="5840829" y="5576670"/>
                  <a:ext cx="4658776" cy="400110"/>
                </a:xfrm>
                <a:prstGeom prst="rect">
                  <a:avLst/>
                </a:prstGeom>
                <a:blipFill>
                  <a:blip r:embed="rId5"/>
                  <a:stretch>
                    <a:fillRect l="-1307" t="-10769" r="-261" b="-27692"/>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67A9605-D0E1-4570-A690-001194FB430E}"/>
                </a:ext>
              </a:extLst>
            </p:cNvPr>
            <p:cNvCxnSpPr>
              <a:cxnSpLocks/>
            </p:cNvCxnSpPr>
            <p:nvPr/>
          </p:nvCxnSpPr>
          <p:spPr>
            <a:xfrm flipH="1" flipV="1">
              <a:off x="7587291" y="4723440"/>
              <a:ext cx="142890" cy="3265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625D83B-3D88-495B-9C76-2EF63EB51D56}"/>
                    </a:ext>
                  </a:extLst>
                </p:cNvPr>
                <p:cNvSpPr/>
                <p:nvPr/>
              </p:nvSpPr>
              <p:spPr>
                <a:xfrm>
                  <a:off x="6556817" y="5033002"/>
                  <a:ext cx="4749249"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预测点在</a:t>
                  </a:r>
                  <a:r>
                    <a:rPr lang="en-US" altLang="zh-CN" sz="2000" dirty="0">
                      <a:solidFill>
                        <a:srgbClr val="FF0000"/>
                      </a:solidFill>
                      <a:latin typeface="微软雅黑" panose="020B0503020204020204" pitchFamily="34" charset="-122"/>
                      <a:ea typeface="微软雅黑" panose="020B0503020204020204" pitchFamily="34" charset="-122"/>
                    </a:rPr>
                    <a:t>Checkpoint </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𝑖</m:t>
                      </m:r>
                    </m:oMath>
                  </a14:m>
                  <a:r>
                    <a:rPr lang="zh-CN" altLang="en-US" sz="2000" i="1" dirty="0">
                      <a:solidFill>
                        <a:srgbClr val="FF0000"/>
                      </a:solidFill>
                    </a:rPr>
                    <a:t> </a:t>
                  </a:r>
                  <a:r>
                    <a:rPr lang="zh-CN" altLang="en-US" sz="2000" dirty="0">
                      <a:solidFill>
                        <a:srgbClr val="FF0000"/>
                      </a:solidFill>
                    </a:rPr>
                    <a:t>处的损失的梯度</a:t>
                  </a:r>
                </a:p>
              </p:txBody>
            </p:sp>
          </mc:Choice>
          <mc:Fallback xmlns="">
            <p:sp>
              <p:nvSpPr>
                <p:cNvPr id="34" name="矩形 33">
                  <a:extLst>
                    <a:ext uri="{FF2B5EF4-FFF2-40B4-BE49-F238E27FC236}">
                      <a16:creationId xmlns:a16="http://schemas.microsoft.com/office/drawing/2014/main" id="{8625D83B-3D88-495B-9C76-2EF63EB51D56}"/>
                    </a:ext>
                  </a:extLst>
                </p:cNvPr>
                <p:cNvSpPr>
                  <a:spLocks noRot="1" noChangeAspect="1" noMove="1" noResize="1" noEditPoints="1" noAdjustHandles="1" noChangeArrowheads="1" noChangeShapeType="1" noTextEdit="1"/>
                </p:cNvSpPr>
                <p:nvPr/>
              </p:nvSpPr>
              <p:spPr>
                <a:xfrm>
                  <a:off x="6556817" y="5033002"/>
                  <a:ext cx="4749249" cy="400110"/>
                </a:xfrm>
                <a:prstGeom prst="rect">
                  <a:avLst/>
                </a:prstGeom>
                <a:blipFill>
                  <a:blip r:embed="rId6"/>
                  <a:stretch>
                    <a:fillRect l="-1412" t="-9091" b="-25758"/>
                  </a:stretch>
                </a:blipFill>
              </p:spPr>
              <p:txBody>
                <a:bodyPr/>
                <a:lstStyle/>
                <a:p>
                  <a:r>
                    <a:rPr lang="zh-CN" altLang="en-US">
                      <a:noFill/>
                    </a:rPr>
                    <a:t> </a:t>
                  </a:r>
                </a:p>
              </p:txBody>
            </p:sp>
          </mc:Fallback>
        </mc:AlternateContent>
      </p:grpSp>
      <p:sp>
        <p:nvSpPr>
          <p:cNvPr id="36" name="矩形 35">
            <a:extLst>
              <a:ext uri="{FF2B5EF4-FFF2-40B4-BE49-F238E27FC236}">
                <a16:creationId xmlns:a16="http://schemas.microsoft.com/office/drawing/2014/main" id="{B788634C-6F1D-48D4-A54A-28A1B3C0BA4A}"/>
              </a:ext>
            </a:extLst>
          </p:cNvPr>
          <p:cNvSpPr/>
          <p:nvPr/>
        </p:nvSpPr>
        <p:spPr>
          <a:xfrm>
            <a:off x="1961513" y="5201635"/>
            <a:ext cx="7855484"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Checkpoint (the current parameters): </a:t>
            </a:r>
            <a:r>
              <a:rPr lang="zh-CN" altLang="en-US" sz="2000" dirty="0">
                <a:latin typeface="微软雅黑" panose="020B0503020204020204" pitchFamily="34" charset="-122"/>
                <a:ea typeface="微软雅黑" panose="020B0503020204020204" pitchFamily="34" charset="-122"/>
              </a:rPr>
              <a:t>训练种定期存储的模型参数</a:t>
            </a:r>
          </a:p>
        </p:txBody>
      </p:sp>
      <p:sp>
        <p:nvSpPr>
          <p:cNvPr id="37" name="矩形 36">
            <a:extLst>
              <a:ext uri="{FF2B5EF4-FFF2-40B4-BE49-F238E27FC236}">
                <a16:creationId xmlns:a16="http://schemas.microsoft.com/office/drawing/2014/main" id="{59C09FEA-7F1F-474A-A6A0-29D5B8ACC260}"/>
              </a:ext>
            </a:extLst>
          </p:cNvPr>
          <p:cNvSpPr/>
          <p:nvPr/>
        </p:nvSpPr>
        <p:spPr>
          <a:xfrm>
            <a:off x="514208" y="3104102"/>
            <a:ext cx="1620957"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替代方案</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B170C2F-CA00-4113-BEFA-F9BAE3864045}"/>
              </a:ext>
            </a:extLst>
          </p:cNvPr>
          <p:cNvSpPr/>
          <p:nvPr/>
        </p:nvSpPr>
        <p:spPr>
          <a:xfrm>
            <a:off x="1015522" y="5938686"/>
            <a:ext cx="1051461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优势：更易于实现，不用求海森矩阵（</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）；不需要最优化条件（</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Representer</a:t>
            </a:r>
            <a:r>
              <a:rPr lang="en-US" altLang="zh-CN" sz="2000" dirty="0">
                <a:latin typeface="微软雅黑" panose="020B0503020204020204" pitchFamily="34" charset="-122"/>
                <a:ea typeface="微软雅黑" panose="020B0503020204020204" pitchFamily="34" charset="-122"/>
              </a:rPr>
              <a:t> Value</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83043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05DBAFD-4E59-4D25-9925-03E6FF662700}"/>
              </a:ext>
            </a:extLst>
          </p:cNvPr>
          <p:cNvSpPr/>
          <p:nvPr/>
        </p:nvSpPr>
        <p:spPr>
          <a:xfrm>
            <a:off x="499693" y="810844"/>
            <a:ext cx="2698175"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替代方案的理解</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8BCC4DF-70D7-43D9-88A1-0683D9FAE180}"/>
              </a:ext>
            </a:extLst>
          </p:cNvPr>
          <p:cNvSpPr/>
          <p:nvPr/>
        </p:nvSpPr>
        <p:spPr>
          <a:xfrm>
            <a:off x="499693" y="1948082"/>
            <a:ext cx="10748878" cy="2961836"/>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Remark1</a:t>
            </a:r>
            <a:r>
              <a:rPr lang="zh-CN" altLang="en-US" sz="2000" dirty="0">
                <a:solidFill>
                  <a:srgbClr val="121212"/>
                </a:solidFill>
                <a:latin typeface="微软雅黑" panose="020B0503020204020204" pitchFamily="34" charset="-122"/>
                <a:ea typeface="微软雅黑" panose="020B0503020204020204" pitchFamily="34" charset="-122"/>
              </a:rPr>
              <a:t>、虽然训练过程中测试数据不可见，但通过定期存下检查点模型，可以达到按需追溯任意时刻模型的类似效果（如果存下检查点的间隔足够小）。</a:t>
            </a: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Remark2</a:t>
            </a:r>
            <a:r>
              <a:rPr lang="zh-CN" altLang="en-US" sz="2000" dirty="0">
                <a:solidFill>
                  <a:srgbClr val="121212"/>
                </a:solidFill>
                <a:latin typeface="微软雅黑" panose="020B0503020204020204" pitchFamily="34" charset="-122"/>
                <a:ea typeface="微软雅黑" panose="020B0503020204020204" pitchFamily="34" charset="-122"/>
              </a:rPr>
              <a:t>、认为一个检查点模型在该阶段记住了所有训练样本参与的“贡献”，使得</a:t>
            </a:r>
            <a:r>
              <a:rPr lang="en-US" altLang="zh-CN" sz="2000" dirty="0" err="1">
                <a:solidFill>
                  <a:srgbClr val="121212"/>
                </a:solidFill>
                <a:latin typeface="微软雅黑" panose="020B0503020204020204" pitchFamily="34" charset="-122"/>
                <a:ea typeface="微软雅黑" panose="020B0503020204020204" pitchFamily="34" charset="-122"/>
              </a:rPr>
              <a:t>TracIn</a:t>
            </a:r>
            <a:r>
              <a:rPr lang="zh-CN" altLang="en-US" sz="2000" dirty="0">
                <a:solidFill>
                  <a:srgbClr val="121212"/>
                </a:solidFill>
                <a:latin typeface="微软雅黑" panose="020B0503020204020204" pitchFamily="34" charset="-122"/>
                <a:ea typeface="微软雅黑" panose="020B0503020204020204" pitchFamily="34" charset="-122"/>
              </a:rPr>
              <a:t>能够面向批</a:t>
            </a:r>
            <a:r>
              <a:rPr lang="en-US" altLang="zh-CN" sz="2000" dirty="0">
                <a:solidFill>
                  <a:srgbClr val="121212"/>
                </a:solidFill>
                <a:latin typeface="微软雅黑" panose="020B0503020204020204" pitchFamily="34" charset="-122"/>
                <a:ea typeface="微软雅黑" panose="020B0503020204020204" pitchFamily="34" charset="-122"/>
              </a:rPr>
              <a:t>SGD</a:t>
            </a:r>
            <a:r>
              <a:rPr lang="zh-CN" altLang="en-US" sz="2000" dirty="0">
                <a:solidFill>
                  <a:srgbClr val="121212"/>
                </a:solidFill>
                <a:latin typeface="微软雅黑" panose="020B0503020204020204" pitchFamily="34" charset="-122"/>
                <a:ea typeface="微软雅黑" panose="020B0503020204020204" pitchFamily="34" charset="-122"/>
              </a:rPr>
              <a:t>。对于各个检查点模型来说，其见过的每个训练数据只会出现一次，即两个检查点模型的间隔小于</a:t>
            </a:r>
            <a:r>
              <a:rPr lang="en-US" altLang="zh-CN" sz="2000" dirty="0">
                <a:solidFill>
                  <a:srgbClr val="121212"/>
                </a:solidFill>
                <a:latin typeface="微软雅黑" panose="020B0503020204020204" pitchFamily="34" charset="-122"/>
                <a:ea typeface="微软雅黑" panose="020B0503020204020204" pitchFamily="34" charset="-122"/>
              </a:rPr>
              <a:t>1</a:t>
            </a:r>
            <a:r>
              <a:rPr lang="zh-CN" altLang="en-US" sz="2000" dirty="0">
                <a:solidFill>
                  <a:srgbClr val="121212"/>
                </a:solidFill>
                <a:latin typeface="微软雅黑" panose="020B0503020204020204" pitchFamily="34" charset="-122"/>
                <a:ea typeface="微软雅黑" panose="020B0503020204020204" pitchFamily="34" charset="-122"/>
              </a:rPr>
              <a:t>个遍历完全部数据的</a:t>
            </a:r>
            <a:r>
              <a:rPr lang="en-US" altLang="zh-CN" sz="2000" dirty="0">
                <a:solidFill>
                  <a:srgbClr val="121212"/>
                </a:solidFill>
                <a:latin typeface="微软雅黑" panose="020B0503020204020204" pitchFamily="34" charset="-122"/>
                <a:ea typeface="微软雅黑" panose="020B0503020204020204" pitchFamily="34" charset="-122"/>
              </a:rPr>
              <a:t>epoch</a:t>
            </a:r>
            <a:r>
              <a:rPr lang="zh-CN" altLang="en-US" sz="2000" dirty="0">
                <a:solidFill>
                  <a:srgbClr val="121212"/>
                </a:solidFill>
                <a:latin typeface="微软雅黑" panose="020B0503020204020204" pitchFamily="34" charset="-122"/>
                <a:ea typeface="微软雅黑" panose="020B0503020204020204" pitchFamily="34" charset="-122"/>
              </a:rPr>
              <a:t>。</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1995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FBC097-0C9F-4EDA-AEE3-ECE5BDEEE112}"/>
              </a:ext>
            </a:extLst>
          </p:cNvPr>
          <p:cNvSpPr/>
          <p:nvPr/>
        </p:nvSpPr>
        <p:spPr>
          <a:xfrm>
            <a:off x="518334" y="425345"/>
            <a:ext cx="5831918" cy="523220"/>
          </a:xfrm>
          <a:prstGeom prst="rect">
            <a:avLst/>
          </a:prstGeom>
        </p:spPr>
        <p:txBody>
          <a:bodyPr wrap="non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Identifying </a:t>
            </a:r>
            <a:r>
              <a:rPr lang="en-US" altLang="zh-CN" sz="2800" dirty="0" err="1">
                <a:solidFill>
                  <a:srgbClr val="121212"/>
                </a:solidFill>
                <a:latin typeface="微软雅黑" panose="020B0503020204020204" pitchFamily="34" charset="-122"/>
                <a:ea typeface="微软雅黑" panose="020B0503020204020204" pitchFamily="34" charset="-122"/>
              </a:rPr>
              <a:t>Mislabelled</a:t>
            </a:r>
            <a:r>
              <a:rPr lang="en-US" altLang="zh-CN" sz="2800" dirty="0">
                <a:solidFill>
                  <a:srgbClr val="121212"/>
                </a:solidFill>
                <a:latin typeface="微软雅黑" panose="020B0503020204020204" pitchFamily="34" charset="-122"/>
                <a:ea typeface="微软雅黑" panose="020B0503020204020204" pitchFamily="34" charset="-122"/>
              </a:rPr>
              <a:t> Examples</a:t>
            </a:r>
            <a:endParaRPr lang="zh-CN" altLang="en-US" sz="2800" dirty="0">
              <a:solidFill>
                <a:srgbClr val="121212"/>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A3C4421-3492-4BFA-A67D-F56D5A6D9F1E}"/>
              </a:ext>
            </a:extLst>
          </p:cNvPr>
          <p:cNvPicPr>
            <a:picLocks noChangeAspect="1"/>
          </p:cNvPicPr>
          <p:nvPr/>
        </p:nvPicPr>
        <p:blipFill>
          <a:blip r:embed="rId3"/>
          <a:stretch>
            <a:fillRect/>
          </a:stretch>
        </p:blipFill>
        <p:spPr>
          <a:xfrm>
            <a:off x="707019" y="1067897"/>
            <a:ext cx="10439952" cy="5001548"/>
          </a:xfrm>
          <a:prstGeom prst="rect">
            <a:avLst/>
          </a:prstGeom>
        </p:spPr>
      </p:pic>
      <p:sp>
        <p:nvSpPr>
          <p:cNvPr id="4" name="矩形 3">
            <a:extLst>
              <a:ext uri="{FF2B5EF4-FFF2-40B4-BE49-F238E27FC236}">
                <a16:creationId xmlns:a16="http://schemas.microsoft.com/office/drawing/2014/main" id="{E7D067B8-ED3D-47FB-9277-A8CEE9799C54}"/>
              </a:ext>
            </a:extLst>
          </p:cNvPr>
          <p:cNvSpPr/>
          <p:nvPr/>
        </p:nvSpPr>
        <p:spPr>
          <a:xfrm>
            <a:off x="4531789" y="6069445"/>
            <a:ext cx="3128421" cy="505523"/>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ResNet-56 on  CIFAR-10</a:t>
            </a:r>
          </a:p>
        </p:txBody>
      </p:sp>
    </p:spTree>
    <p:extLst>
      <p:ext uri="{BB962C8B-B14F-4D97-AF65-F5344CB8AC3E}">
        <p14:creationId xmlns:p14="http://schemas.microsoft.com/office/powerpoint/2010/main" val="2506671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DCC2978-7F56-4EF7-BFEB-C916FF574254}"/>
              </a:ext>
            </a:extLst>
          </p:cNvPr>
          <p:cNvSpPr/>
          <p:nvPr/>
        </p:nvSpPr>
        <p:spPr>
          <a:xfrm>
            <a:off x="518334" y="299155"/>
            <a:ext cx="5149167" cy="523220"/>
          </a:xfrm>
          <a:prstGeom prst="rect">
            <a:avLst/>
          </a:prstGeom>
        </p:spPr>
        <p:txBody>
          <a:bodyPr wrap="none">
            <a:spAutoFit/>
          </a:bodyPr>
          <a:lstStyle/>
          <a:p>
            <a:r>
              <a:rPr lang="en-US" altLang="zh-CN" sz="2800" dirty="0" err="1">
                <a:solidFill>
                  <a:srgbClr val="121212"/>
                </a:solidFill>
                <a:latin typeface="微软雅黑" panose="020B0503020204020204" pitchFamily="34" charset="-122"/>
                <a:ea typeface="微软雅黑" panose="020B0503020204020204" pitchFamily="34" charset="-122"/>
              </a:rPr>
              <a:t>TracIn</a:t>
            </a:r>
            <a:r>
              <a:rPr lang="en-US" altLang="zh-CN" sz="2800" dirty="0">
                <a:solidFill>
                  <a:srgbClr val="121212"/>
                </a:solidFill>
                <a:latin typeface="微软雅黑" panose="020B0503020204020204" pitchFamily="34" charset="-122"/>
                <a:ea typeface="微软雅黑" panose="020B0503020204020204" pitchFamily="34" charset="-122"/>
              </a:rPr>
              <a:t> vs. </a:t>
            </a:r>
            <a:r>
              <a:rPr lang="en-US" altLang="zh-CN" sz="2800" dirty="0" err="1">
                <a:solidFill>
                  <a:srgbClr val="121212"/>
                </a:solidFill>
                <a:latin typeface="微软雅黑" panose="020B0503020204020204" pitchFamily="34" charset="-122"/>
                <a:ea typeface="微软雅黑" panose="020B0503020204020204" pitchFamily="34" charset="-122"/>
              </a:rPr>
              <a:t>TracInCP</a:t>
            </a:r>
            <a:r>
              <a:rPr lang="en-US" altLang="zh-CN" sz="2800" dirty="0">
                <a:solidFill>
                  <a:srgbClr val="121212"/>
                </a:solidFill>
                <a:latin typeface="微软雅黑" panose="020B0503020204020204" pitchFamily="34" charset="-122"/>
                <a:ea typeface="微软雅黑" panose="020B0503020204020204" pitchFamily="34" charset="-122"/>
              </a:rPr>
              <a:t> on MNIST</a:t>
            </a:r>
            <a:endParaRPr lang="zh-CN" altLang="en-US" sz="2800" dirty="0">
              <a:solidFill>
                <a:srgbClr val="121212"/>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547FD9A-78E3-40F5-A9DE-FD67C1266A53}"/>
              </a:ext>
            </a:extLst>
          </p:cNvPr>
          <p:cNvPicPr>
            <a:picLocks noChangeAspect="1"/>
          </p:cNvPicPr>
          <p:nvPr/>
        </p:nvPicPr>
        <p:blipFill>
          <a:blip r:embed="rId3"/>
          <a:stretch>
            <a:fillRect/>
          </a:stretch>
        </p:blipFill>
        <p:spPr>
          <a:xfrm>
            <a:off x="6096000" y="1121953"/>
            <a:ext cx="5124599" cy="5087060"/>
          </a:xfrm>
          <a:prstGeom prst="rect">
            <a:avLst/>
          </a:prstGeom>
        </p:spPr>
      </p:pic>
      <p:pic>
        <p:nvPicPr>
          <p:cNvPr id="4" name="图片 3">
            <a:extLst>
              <a:ext uri="{FF2B5EF4-FFF2-40B4-BE49-F238E27FC236}">
                <a16:creationId xmlns:a16="http://schemas.microsoft.com/office/drawing/2014/main" id="{79F61EAF-3894-470A-8D09-74EB5105E340}"/>
              </a:ext>
            </a:extLst>
          </p:cNvPr>
          <p:cNvPicPr>
            <a:picLocks noChangeAspect="1"/>
          </p:cNvPicPr>
          <p:nvPr/>
        </p:nvPicPr>
        <p:blipFill>
          <a:blip r:embed="rId4"/>
          <a:stretch>
            <a:fillRect/>
          </a:stretch>
        </p:blipFill>
        <p:spPr>
          <a:xfrm>
            <a:off x="514802" y="995829"/>
            <a:ext cx="5152699" cy="5087060"/>
          </a:xfrm>
          <a:prstGeom prst="rect">
            <a:avLst/>
          </a:prstGeom>
        </p:spPr>
      </p:pic>
    </p:spTree>
    <p:extLst>
      <p:ext uri="{BB962C8B-B14F-4D97-AF65-F5344CB8AC3E}">
        <p14:creationId xmlns:p14="http://schemas.microsoft.com/office/powerpoint/2010/main" val="252331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B7E83F-DE56-4AB2-BE8C-80D053AE2EB8}"/>
              </a:ext>
            </a:extLst>
          </p:cNvPr>
          <p:cNvPicPr>
            <a:picLocks noChangeAspect="1"/>
          </p:cNvPicPr>
          <p:nvPr/>
        </p:nvPicPr>
        <p:blipFill>
          <a:blip r:embed="rId3"/>
          <a:stretch>
            <a:fillRect/>
          </a:stretch>
        </p:blipFill>
        <p:spPr>
          <a:xfrm>
            <a:off x="460277" y="2480134"/>
            <a:ext cx="10616037" cy="4249045"/>
          </a:xfrm>
          <a:prstGeom prst="rect">
            <a:avLst/>
          </a:prstGeom>
        </p:spPr>
      </p:pic>
      <p:sp>
        <p:nvSpPr>
          <p:cNvPr id="3" name="矩形 2">
            <a:extLst>
              <a:ext uri="{FF2B5EF4-FFF2-40B4-BE49-F238E27FC236}">
                <a16:creationId xmlns:a16="http://schemas.microsoft.com/office/drawing/2014/main" id="{DD6E8691-8112-4788-9609-B6A39BC82009}"/>
              </a:ext>
            </a:extLst>
          </p:cNvPr>
          <p:cNvSpPr/>
          <p:nvPr/>
        </p:nvSpPr>
        <p:spPr>
          <a:xfrm>
            <a:off x="518334" y="425345"/>
            <a:ext cx="3653564" cy="523220"/>
          </a:xfrm>
          <a:prstGeom prst="rect">
            <a:avLst/>
          </a:prstGeom>
        </p:spPr>
        <p:txBody>
          <a:bodyPr wrap="non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Similarity vs. </a:t>
            </a:r>
            <a:r>
              <a:rPr lang="en-US" altLang="zh-CN" sz="2800" dirty="0" err="1">
                <a:solidFill>
                  <a:srgbClr val="121212"/>
                </a:solidFill>
                <a:latin typeface="微软雅黑" panose="020B0503020204020204" pitchFamily="34" charset="-122"/>
                <a:ea typeface="微软雅黑" panose="020B0503020204020204" pitchFamily="34" charset="-122"/>
              </a:rPr>
              <a:t>TracIn</a:t>
            </a:r>
            <a:r>
              <a:rPr lang="en-US" altLang="zh-CN" sz="2800" dirty="0">
                <a:solidFill>
                  <a:srgbClr val="121212"/>
                </a:solidFill>
                <a:latin typeface="微软雅黑" panose="020B0503020204020204" pitchFamily="34" charset="-122"/>
                <a:ea typeface="微软雅黑" panose="020B0503020204020204" pitchFamily="34" charset="-122"/>
              </a:rPr>
              <a:t> </a:t>
            </a:r>
            <a:endParaRPr lang="zh-CN" altLang="en-US" sz="2800" dirty="0">
              <a:solidFill>
                <a:srgbClr val="121212"/>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FC0DCBD-5017-41C0-A6E7-D4E41239E44A}"/>
              </a:ext>
            </a:extLst>
          </p:cNvPr>
          <p:cNvSpPr/>
          <p:nvPr/>
        </p:nvSpPr>
        <p:spPr>
          <a:xfrm>
            <a:off x="754741" y="1195233"/>
            <a:ext cx="10321573" cy="1038233"/>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l"/>
            </a:pPr>
            <a:r>
              <a:rPr lang="en-US" altLang="zh-CN" sz="2000" dirty="0">
                <a:solidFill>
                  <a:srgbClr val="121212"/>
                </a:solidFill>
                <a:latin typeface="微软雅黑" panose="020B0503020204020204" pitchFamily="34" charset="-122"/>
                <a:ea typeface="微软雅黑" panose="020B0503020204020204" pitchFamily="34" charset="-122"/>
              </a:rPr>
              <a:t>Similarity is based on features, but ignores the importance of a single feature</a:t>
            </a:r>
          </a:p>
          <a:p>
            <a:pPr marL="342900" indent="-342900">
              <a:lnSpc>
                <a:spcPct val="150000"/>
              </a:lnSpc>
              <a:spcBef>
                <a:spcPts val="600"/>
              </a:spcBef>
              <a:buFont typeface="Wingdings" panose="05000000000000000000" pitchFamily="2" charset="2"/>
              <a:buChar char="l"/>
            </a:pPr>
            <a:r>
              <a:rPr lang="en-US" altLang="zh-CN" sz="2000" dirty="0">
                <a:solidFill>
                  <a:srgbClr val="121212"/>
                </a:solidFill>
                <a:latin typeface="微软雅黑" panose="020B0503020204020204" pitchFamily="34" charset="-122"/>
                <a:ea typeface="微软雅黑" panose="020B0503020204020204" pitchFamily="34" charset="-122"/>
              </a:rPr>
              <a:t>A dissimilar example could be highly influential (</a:t>
            </a:r>
            <a:r>
              <a:rPr lang="zh-CN" altLang="en-US" sz="2000" dirty="0">
                <a:solidFill>
                  <a:srgbClr val="121212"/>
                </a:solidFill>
                <a:latin typeface="微软雅黑" panose="020B0503020204020204" pitchFamily="34" charset="-122"/>
                <a:ea typeface="微软雅黑" panose="020B0503020204020204" pitchFamily="34" charset="-122"/>
              </a:rPr>
              <a:t>上方图</a:t>
            </a:r>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3)</a:t>
            </a:r>
            <a:endParaRPr lang="zh-CN" altLang="en-US" sz="20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7639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3FB329-52F2-4674-ACA7-A4C1F39FEC3A}"/>
              </a:ext>
            </a:extLst>
          </p:cNvPr>
          <p:cNvSpPr/>
          <p:nvPr/>
        </p:nvSpPr>
        <p:spPr>
          <a:xfrm>
            <a:off x="518334" y="425345"/>
            <a:ext cx="5831918" cy="523220"/>
          </a:xfrm>
          <a:prstGeom prst="rect">
            <a:avLst/>
          </a:prstGeom>
        </p:spPr>
        <p:txBody>
          <a:bodyPr wrap="non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Identifying </a:t>
            </a:r>
            <a:r>
              <a:rPr lang="en-US" altLang="zh-CN" sz="2800" dirty="0" err="1">
                <a:solidFill>
                  <a:srgbClr val="121212"/>
                </a:solidFill>
                <a:latin typeface="微软雅黑" panose="020B0503020204020204" pitchFamily="34" charset="-122"/>
                <a:ea typeface="微软雅黑" panose="020B0503020204020204" pitchFamily="34" charset="-122"/>
              </a:rPr>
              <a:t>Mislabelled</a:t>
            </a:r>
            <a:r>
              <a:rPr lang="en-US" altLang="zh-CN" sz="2800" dirty="0">
                <a:solidFill>
                  <a:srgbClr val="121212"/>
                </a:solidFill>
                <a:latin typeface="微软雅黑" panose="020B0503020204020204" pitchFamily="34" charset="-122"/>
                <a:ea typeface="微软雅黑" panose="020B0503020204020204" pitchFamily="34" charset="-122"/>
              </a:rPr>
              <a:t> Examples</a:t>
            </a:r>
            <a:endParaRPr lang="zh-CN" altLang="en-US" sz="2800" dirty="0">
              <a:solidFill>
                <a:srgbClr val="12121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172DC91-08C4-4E5B-944D-497F4EF5D52D}"/>
              </a:ext>
            </a:extLst>
          </p:cNvPr>
          <p:cNvPicPr>
            <a:picLocks noChangeAspect="1"/>
          </p:cNvPicPr>
          <p:nvPr/>
        </p:nvPicPr>
        <p:blipFill>
          <a:blip r:embed="rId3"/>
          <a:stretch>
            <a:fillRect/>
          </a:stretch>
        </p:blipFill>
        <p:spPr>
          <a:xfrm>
            <a:off x="1437008" y="1664453"/>
            <a:ext cx="9317984" cy="2985811"/>
          </a:xfrm>
          <a:prstGeom prst="rect">
            <a:avLst/>
          </a:prstGeom>
        </p:spPr>
      </p:pic>
      <p:sp>
        <p:nvSpPr>
          <p:cNvPr id="5" name="矩形 4">
            <a:extLst>
              <a:ext uri="{FF2B5EF4-FFF2-40B4-BE49-F238E27FC236}">
                <a16:creationId xmlns:a16="http://schemas.microsoft.com/office/drawing/2014/main" id="{47E5526A-7B61-4122-A4EB-56124CD0E25E}"/>
              </a:ext>
            </a:extLst>
          </p:cNvPr>
          <p:cNvSpPr/>
          <p:nvPr/>
        </p:nvSpPr>
        <p:spPr>
          <a:xfrm>
            <a:off x="2771607" y="4943735"/>
            <a:ext cx="6648786" cy="499624"/>
          </a:xfrm>
          <a:prstGeom prst="rect">
            <a:avLst/>
          </a:prstGeom>
        </p:spPr>
        <p:txBody>
          <a:bodyPr wrap="square">
            <a:spAutoFit/>
          </a:bodyPr>
          <a:lstStyle/>
          <a:p>
            <a:pPr>
              <a:lnSpc>
                <a:spcPct val="150000"/>
              </a:lnSpc>
              <a:spcBef>
                <a:spcPts val="600"/>
              </a:spcBef>
            </a:pPr>
            <a:r>
              <a:rPr lang="zh-CN" altLang="en-US" sz="2000" dirty="0">
                <a:solidFill>
                  <a:srgbClr val="121212"/>
                </a:solidFill>
                <a:latin typeface="微软雅黑" panose="020B0503020204020204" pitchFamily="34" charset="-122"/>
                <a:ea typeface="微软雅黑" panose="020B0503020204020204" pitchFamily="34" charset="-122"/>
              </a:rPr>
              <a:t>已标记的错误标签（上），以及预测出的正确标签（下）</a:t>
            </a:r>
          </a:p>
        </p:txBody>
      </p:sp>
    </p:spTree>
    <p:extLst>
      <p:ext uri="{BB962C8B-B14F-4D97-AF65-F5344CB8AC3E}">
        <p14:creationId xmlns:p14="http://schemas.microsoft.com/office/powerpoint/2010/main" val="1363028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1665FA-9F34-4FD3-8C05-D96DD63EE020}"/>
              </a:ext>
            </a:extLst>
          </p:cNvPr>
          <p:cNvPicPr>
            <a:picLocks noChangeAspect="1"/>
          </p:cNvPicPr>
          <p:nvPr/>
        </p:nvPicPr>
        <p:blipFill rotWithShape="1">
          <a:blip r:embed="rId3"/>
          <a:srcRect t="13712"/>
          <a:stretch/>
        </p:blipFill>
        <p:spPr>
          <a:xfrm>
            <a:off x="1874533" y="2292305"/>
            <a:ext cx="7854362" cy="3425372"/>
          </a:xfrm>
          <a:prstGeom prst="rect">
            <a:avLst/>
          </a:prstGeom>
        </p:spPr>
      </p:pic>
      <p:sp>
        <p:nvSpPr>
          <p:cNvPr id="4" name="矩形 3">
            <a:extLst>
              <a:ext uri="{FF2B5EF4-FFF2-40B4-BE49-F238E27FC236}">
                <a16:creationId xmlns:a16="http://schemas.microsoft.com/office/drawing/2014/main" id="{08D01758-AF0C-48F6-80B3-F95FC5F8EF81}"/>
              </a:ext>
            </a:extLst>
          </p:cNvPr>
          <p:cNvSpPr/>
          <p:nvPr/>
        </p:nvSpPr>
        <p:spPr>
          <a:xfrm>
            <a:off x="1042221" y="364741"/>
            <a:ext cx="4325158"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扩展应用：</a:t>
            </a:r>
            <a:r>
              <a:rPr lang="en-US" altLang="zh-CN" sz="2800" dirty="0">
                <a:solidFill>
                  <a:srgbClr val="121212"/>
                </a:solidFill>
                <a:latin typeface="微软雅黑" panose="020B0503020204020204" pitchFamily="34" charset="-122"/>
                <a:ea typeface="微软雅黑" panose="020B0503020204020204" pitchFamily="34" charset="-122"/>
              </a:rPr>
              <a:t>Self-Influence</a:t>
            </a:r>
            <a:endParaRPr lang="zh-CN" altLang="en-US" sz="2800" dirty="0">
              <a:solidFill>
                <a:srgbClr val="121212"/>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C6946D2-5CEC-4160-B48A-26FDFB8A4CB3}"/>
              </a:ext>
            </a:extLst>
          </p:cNvPr>
          <p:cNvSpPr/>
          <p:nvPr/>
        </p:nvSpPr>
        <p:spPr>
          <a:xfrm>
            <a:off x="3194500" y="960316"/>
            <a:ext cx="5802999" cy="499624"/>
          </a:xfrm>
          <a:prstGeom prst="rect">
            <a:avLst/>
          </a:prstGeom>
        </p:spPr>
        <p:txBody>
          <a:bodyPr wrap="square">
            <a:spAutoFit/>
          </a:bodyPr>
          <a:lstStyle/>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Influence of training point on itself (z=z’)</a:t>
            </a:r>
          </a:p>
        </p:txBody>
      </p:sp>
      <p:sp>
        <p:nvSpPr>
          <p:cNvPr id="6" name="矩形 5">
            <a:extLst>
              <a:ext uri="{FF2B5EF4-FFF2-40B4-BE49-F238E27FC236}">
                <a16:creationId xmlns:a16="http://schemas.microsoft.com/office/drawing/2014/main" id="{066611D4-B269-4536-BEE3-BE00EF551E28}"/>
              </a:ext>
            </a:extLst>
          </p:cNvPr>
          <p:cNvSpPr/>
          <p:nvPr/>
        </p:nvSpPr>
        <p:spPr>
          <a:xfrm>
            <a:off x="7136889" y="2524933"/>
            <a:ext cx="2289858"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High Self-Influence</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4D12F78-BACE-4CC9-9126-709DAA3861C3}"/>
              </a:ext>
            </a:extLst>
          </p:cNvPr>
          <p:cNvSpPr/>
          <p:nvPr/>
        </p:nvSpPr>
        <p:spPr>
          <a:xfrm>
            <a:off x="3428490" y="4488543"/>
            <a:ext cx="2915029"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Other Low Self-Influence</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084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428C18-DB11-4670-8E14-4DD1BF3020EF}"/>
              </a:ext>
            </a:extLst>
          </p:cNvPr>
          <p:cNvPicPr>
            <a:picLocks noChangeAspect="1"/>
          </p:cNvPicPr>
          <p:nvPr/>
        </p:nvPicPr>
        <p:blipFill>
          <a:blip r:embed="rId3"/>
          <a:stretch>
            <a:fillRect/>
          </a:stretch>
        </p:blipFill>
        <p:spPr>
          <a:xfrm>
            <a:off x="2147336" y="1435417"/>
            <a:ext cx="7897327" cy="4944165"/>
          </a:xfrm>
          <a:prstGeom prst="rect">
            <a:avLst/>
          </a:prstGeom>
        </p:spPr>
      </p:pic>
      <p:sp>
        <p:nvSpPr>
          <p:cNvPr id="5" name="矩形 4">
            <a:extLst>
              <a:ext uri="{FF2B5EF4-FFF2-40B4-BE49-F238E27FC236}">
                <a16:creationId xmlns:a16="http://schemas.microsoft.com/office/drawing/2014/main" id="{1778DE9D-7E58-4A71-9689-547109741567}"/>
              </a:ext>
            </a:extLst>
          </p:cNvPr>
          <p:cNvSpPr/>
          <p:nvPr/>
        </p:nvSpPr>
        <p:spPr>
          <a:xfrm>
            <a:off x="1534374" y="357454"/>
            <a:ext cx="5948777" cy="523220"/>
          </a:xfrm>
          <a:prstGeom prst="rect">
            <a:avLst/>
          </a:prstGeom>
        </p:spPr>
        <p:txBody>
          <a:bodyPr wrap="squar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Complex Scenes</a:t>
            </a:r>
            <a:endParaRPr lang="zh-CN" altLang="en-US" sz="28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08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0EE3B0-D37D-4C7F-9E6A-9D93505A58E7}"/>
              </a:ext>
            </a:extLst>
          </p:cNvPr>
          <p:cNvPicPr>
            <a:picLocks noChangeAspect="1"/>
          </p:cNvPicPr>
          <p:nvPr/>
        </p:nvPicPr>
        <p:blipFill rotWithShape="1">
          <a:blip r:embed="rId3"/>
          <a:srcRect t="26550" b="1154"/>
          <a:stretch/>
        </p:blipFill>
        <p:spPr>
          <a:xfrm>
            <a:off x="279575" y="1407886"/>
            <a:ext cx="11077778" cy="4441121"/>
          </a:xfrm>
          <a:prstGeom prst="rect">
            <a:avLst/>
          </a:prstGeom>
        </p:spPr>
      </p:pic>
      <p:sp>
        <p:nvSpPr>
          <p:cNvPr id="3" name="矩形 2">
            <a:extLst>
              <a:ext uri="{FF2B5EF4-FFF2-40B4-BE49-F238E27FC236}">
                <a16:creationId xmlns:a16="http://schemas.microsoft.com/office/drawing/2014/main" id="{2AE7C0A9-1C3F-4F47-97DA-CAE6DC9D9C09}"/>
              </a:ext>
            </a:extLst>
          </p:cNvPr>
          <p:cNvSpPr/>
          <p:nvPr/>
        </p:nvSpPr>
        <p:spPr>
          <a:xfrm>
            <a:off x="590945" y="575169"/>
            <a:ext cx="5948777" cy="523220"/>
          </a:xfrm>
          <a:prstGeom prst="rect">
            <a:avLst/>
          </a:prstGeom>
        </p:spPr>
        <p:txBody>
          <a:bodyPr wrap="squar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Hard Examples</a:t>
            </a:r>
            <a:endParaRPr lang="zh-CN" altLang="en-US" sz="2800" dirty="0">
              <a:solidFill>
                <a:srgbClr val="121212"/>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0A1D8DE-D53D-431A-8A18-7ACBF475E6C5}"/>
              </a:ext>
            </a:extLst>
          </p:cNvPr>
          <p:cNvSpPr/>
          <p:nvPr/>
        </p:nvSpPr>
        <p:spPr>
          <a:xfrm>
            <a:off x="5346835" y="666987"/>
            <a:ext cx="2819701" cy="369332"/>
          </a:xfrm>
          <a:prstGeom prst="rect">
            <a:avLst/>
          </a:prstGeom>
        </p:spPr>
        <p:txBody>
          <a:bodyPr wrap="square">
            <a:spAutoFit/>
          </a:bodyPr>
          <a:lstStyle/>
          <a:p>
            <a:r>
              <a:rPr lang="en-US" altLang="zh-CN" dirty="0">
                <a:latin typeface="Arial-BoldMT"/>
              </a:rPr>
              <a:t>Unique within label class</a:t>
            </a:r>
            <a:endParaRPr lang="zh-CN" altLang="en-US" dirty="0"/>
          </a:p>
        </p:txBody>
      </p:sp>
      <p:sp>
        <p:nvSpPr>
          <p:cNvPr id="5" name="右大括号 4">
            <a:extLst>
              <a:ext uri="{FF2B5EF4-FFF2-40B4-BE49-F238E27FC236}">
                <a16:creationId xmlns:a16="http://schemas.microsoft.com/office/drawing/2014/main" id="{70D6DB4C-23A9-4968-986A-F929873F727B}"/>
              </a:ext>
            </a:extLst>
          </p:cNvPr>
          <p:cNvSpPr/>
          <p:nvPr/>
        </p:nvSpPr>
        <p:spPr>
          <a:xfrm rot="16200000">
            <a:off x="6439876" y="339354"/>
            <a:ext cx="436856" cy="1954925"/>
          </a:xfrm>
          <a:prstGeom prst="rightBrace">
            <a:avLst>
              <a:gd name="adj1" fmla="val 245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6DD18C5-3CEC-4862-ACEA-0E37BF9A2561}"/>
              </a:ext>
            </a:extLst>
          </p:cNvPr>
          <p:cNvSpPr/>
          <p:nvPr/>
        </p:nvSpPr>
        <p:spPr>
          <a:xfrm>
            <a:off x="4335517" y="5811692"/>
            <a:ext cx="1639614"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Label: palace</a:t>
            </a:r>
          </a:p>
          <a:p>
            <a:r>
              <a:rPr lang="en-US" altLang="zh-CN" dirty="0" err="1">
                <a:latin typeface="微软雅黑" panose="020B0503020204020204" pitchFamily="34" charset="-122"/>
                <a:ea typeface="微软雅黑" panose="020B0503020204020204" pitchFamily="34" charset="-122"/>
              </a:rPr>
              <a:t>Pred</a:t>
            </a:r>
            <a:r>
              <a:rPr lang="en-US" altLang="zh-CN" dirty="0">
                <a:latin typeface="微软雅黑" panose="020B0503020204020204" pitchFamily="34" charset="-122"/>
                <a:ea typeface="微软雅黑" panose="020B0503020204020204" pitchFamily="34" charset="-122"/>
              </a:rPr>
              <a:t>: palace</a:t>
            </a:r>
          </a:p>
        </p:txBody>
      </p:sp>
      <p:sp>
        <p:nvSpPr>
          <p:cNvPr id="7" name="矩形 6">
            <a:extLst>
              <a:ext uri="{FF2B5EF4-FFF2-40B4-BE49-F238E27FC236}">
                <a16:creationId xmlns:a16="http://schemas.microsoft.com/office/drawing/2014/main" id="{C39B60B6-6492-4032-B366-289C2D1473F0}"/>
              </a:ext>
            </a:extLst>
          </p:cNvPr>
          <p:cNvSpPr/>
          <p:nvPr/>
        </p:nvSpPr>
        <p:spPr>
          <a:xfrm>
            <a:off x="8166536" y="5867847"/>
            <a:ext cx="2304733"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Label: oscilloscope</a:t>
            </a:r>
          </a:p>
          <a:p>
            <a:r>
              <a:rPr lang="en-US" altLang="zh-CN" dirty="0" err="1">
                <a:latin typeface="微软雅黑" panose="020B0503020204020204" pitchFamily="34" charset="-122"/>
                <a:ea typeface="微软雅黑" panose="020B0503020204020204" pitchFamily="34" charset="-122"/>
              </a:rPr>
              <a:t>Pred</a:t>
            </a:r>
            <a:r>
              <a:rPr lang="en-US" altLang="zh-CN" dirty="0">
                <a:latin typeface="微软雅黑" panose="020B0503020204020204" pitchFamily="34" charset="-122"/>
                <a:ea typeface="微软雅黑" panose="020B0503020204020204" pitchFamily="34" charset="-122"/>
              </a:rPr>
              <a:t>: oscilloscope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212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5F2630-6610-4316-891F-A753BBA6C2D4}"/>
              </a:ext>
            </a:extLst>
          </p:cNvPr>
          <p:cNvSpPr/>
          <p:nvPr/>
        </p:nvSpPr>
        <p:spPr>
          <a:xfrm>
            <a:off x="965981" y="1222551"/>
            <a:ext cx="10340649" cy="3016210"/>
          </a:xfrm>
          <a:prstGeom prst="rect">
            <a:avLst/>
          </a:prstGeom>
        </p:spPr>
        <p:txBody>
          <a:bodyPr wrap="square">
            <a:spAutoFit/>
          </a:bodyPr>
          <a:lstStyle/>
          <a:p>
            <a:pPr>
              <a:lnSpc>
                <a:spcPct val="150000"/>
              </a:lnSpc>
              <a:spcBef>
                <a:spcPts val="600"/>
              </a:spcBef>
            </a:pPr>
            <a:r>
              <a:rPr lang="en-US" altLang="zh-CN" sz="2000" b="0" i="0" dirty="0">
                <a:solidFill>
                  <a:srgbClr val="121212"/>
                </a:solidFill>
                <a:effectLst/>
                <a:latin typeface="微软雅黑" panose="020B0503020204020204" pitchFamily="34" charset="-122"/>
                <a:ea typeface="微软雅黑" panose="020B0503020204020204" pitchFamily="34" charset="-122"/>
              </a:rPr>
              <a:t>1</a:t>
            </a:r>
            <a:r>
              <a:rPr lang="zh-CN" altLang="en-US" sz="2000" b="0" i="0" dirty="0">
                <a:solidFill>
                  <a:srgbClr val="121212"/>
                </a:solidFill>
                <a:effectLst/>
                <a:latin typeface="微软雅黑" panose="020B0503020204020204" pitchFamily="34" charset="-122"/>
                <a:ea typeface="微软雅黑" panose="020B0503020204020204" pitchFamily="34" charset="-122"/>
              </a:rPr>
              <a:t>、提出 </a:t>
            </a:r>
            <a:r>
              <a:rPr lang="en-US" altLang="zh-CN" sz="2000" dirty="0" err="1">
                <a:latin typeface="微软雅黑" panose="020B0503020204020204" pitchFamily="34" charset="-122"/>
                <a:ea typeface="微软雅黑" panose="020B0503020204020204" pitchFamily="34" charset="-122"/>
              </a:rPr>
              <a:t>Representer</a:t>
            </a:r>
            <a:r>
              <a:rPr lang="en-US" altLang="zh-CN" sz="2000" dirty="0">
                <a:latin typeface="微软雅黑" panose="020B0503020204020204" pitchFamily="34" charset="-122"/>
                <a:ea typeface="微软雅黑" panose="020B0503020204020204" pitchFamily="34" charset="-122"/>
              </a:rPr>
              <a:t> Value </a:t>
            </a:r>
            <a:r>
              <a:rPr lang="zh-CN" altLang="en-US" sz="2000" b="0" i="0" dirty="0">
                <a:solidFill>
                  <a:srgbClr val="121212"/>
                </a:solidFill>
                <a:effectLst/>
                <a:latin typeface="微软雅黑" panose="020B0503020204020204" pitchFamily="34" charset="-122"/>
                <a:ea typeface="微软雅黑" panose="020B0503020204020204" pitchFamily="34" charset="-122"/>
              </a:rPr>
              <a:t>分析对于一个测试样本来说，根据</a:t>
            </a:r>
            <a:r>
              <a:rPr lang="zh-CN" altLang="en-US" sz="2000" dirty="0">
                <a:solidFill>
                  <a:srgbClr val="121212"/>
                </a:solidFill>
                <a:latin typeface="微软雅黑" panose="020B0503020204020204" pitchFamily="34" charset="-122"/>
                <a:ea typeface="微软雅黑" panose="020B0503020204020204" pitchFamily="34" charset="-122"/>
              </a:rPr>
              <a:t>各个</a:t>
            </a:r>
            <a:r>
              <a:rPr lang="zh-CN" altLang="en-US" sz="2000" b="0" i="0" dirty="0">
                <a:solidFill>
                  <a:srgbClr val="121212"/>
                </a:solidFill>
                <a:effectLst/>
                <a:latin typeface="微软雅黑" panose="020B0503020204020204" pitchFamily="34" charset="-122"/>
                <a:ea typeface="微软雅黑" panose="020B0503020204020204" pitchFamily="34" charset="-122"/>
              </a:rPr>
              <a:t>训练样本对模型预测结果的影响是好还是坏</a:t>
            </a:r>
            <a:r>
              <a:rPr lang="zh-CN" altLang="en-US" sz="2000" dirty="0">
                <a:solidFill>
                  <a:srgbClr val="121212"/>
                </a:solidFill>
                <a:latin typeface="微软雅黑" panose="020B0503020204020204" pitchFamily="34" charset="-122"/>
                <a:ea typeface="微软雅黑" panose="020B0503020204020204" pitchFamily="34" charset="-122"/>
              </a:rPr>
              <a:t>分成两类：</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Positive </a:t>
            </a:r>
            <a:r>
              <a:rPr lang="zh-CN" altLang="en-US" sz="2000" dirty="0">
                <a:solidFill>
                  <a:srgbClr val="121212"/>
                </a:solidFill>
                <a:latin typeface="微软雅黑" panose="020B0503020204020204" pitchFamily="34" charset="-122"/>
                <a:ea typeface="微软雅黑" panose="020B0503020204020204" pitchFamily="34" charset="-122"/>
              </a:rPr>
              <a:t>：支持模型做出决策</a:t>
            </a:r>
            <a:endParaRPr lang="en-US" altLang="zh-CN" sz="20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600"/>
              </a:spcBef>
            </a:pPr>
            <a:r>
              <a:rPr lang="en-US" altLang="zh-CN" sz="2000" dirty="0">
                <a:solidFill>
                  <a:srgbClr val="121212"/>
                </a:solidFill>
                <a:latin typeface="微软雅黑" panose="020B0503020204020204" pitchFamily="34" charset="-122"/>
                <a:ea typeface="微软雅黑" panose="020B0503020204020204" pitchFamily="34" charset="-122"/>
              </a:rPr>
              <a:t>Negative </a:t>
            </a:r>
            <a:r>
              <a:rPr lang="zh-CN" altLang="en-US" sz="2000" dirty="0">
                <a:solidFill>
                  <a:srgbClr val="121212"/>
                </a:solidFill>
                <a:latin typeface="微软雅黑" panose="020B0503020204020204" pitchFamily="34" charset="-122"/>
                <a:ea typeface="微软雅黑" panose="020B0503020204020204" pitchFamily="34" charset="-122"/>
              </a:rPr>
              <a:t>：抑制了模型做出预测的置信度</a:t>
            </a:r>
            <a:endParaRPr lang="zh-CN" altLang="en-US" sz="2000" dirty="0">
              <a:latin typeface="微软雅黑" panose="020B0503020204020204" pitchFamily="34" charset="-122"/>
              <a:ea typeface="微软雅黑" panose="020B0503020204020204" pitchFamily="34" charset="-122"/>
            </a:endParaRPr>
          </a:p>
          <a:p>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、相对于</a:t>
            </a:r>
            <a:r>
              <a:rPr lang="en-US" altLang="zh-CN" sz="2000" dirty="0">
                <a:solidFill>
                  <a:srgbClr val="121212"/>
                </a:solidFill>
                <a:latin typeface="微软雅黑" panose="020B0503020204020204" pitchFamily="34" charset="-122"/>
                <a:ea typeface="微软雅黑" panose="020B0503020204020204" pitchFamily="34" charset="-122"/>
              </a:rPr>
              <a:t>IF</a:t>
            </a:r>
            <a:r>
              <a:rPr lang="zh-CN" altLang="en-US" sz="2000" dirty="0">
                <a:solidFill>
                  <a:srgbClr val="121212"/>
                </a:solidFill>
                <a:latin typeface="微软雅黑" panose="020B0503020204020204" pitchFamily="34" charset="-122"/>
                <a:ea typeface="微软雅黑" panose="020B0503020204020204" pitchFamily="34" charset="-122"/>
              </a:rPr>
              <a:t>来说，计算效率具有数量级的优势。</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41F0D20-612F-49A1-B40C-37DFFAC7AC88}"/>
              </a:ext>
            </a:extLst>
          </p:cNvPr>
          <p:cNvSpPr/>
          <p:nvPr/>
        </p:nvSpPr>
        <p:spPr>
          <a:xfrm>
            <a:off x="965981" y="430795"/>
            <a:ext cx="902811"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贡献</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5632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91DB2-0671-4DE9-B16A-1C881BB70AEE}"/>
              </a:ext>
            </a:extLst>
          </p:cNvPr>
          <p:cNvSpPr/>
          <p:nvPr/>
        </p:nvSpPr>
        <p:spPr>
          <a:xfrm>
            <a:off x="707020" y="526945"/>
            <a:ext cx="4835363"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补充：</a:t>
            </a:r>
            <a:r>
              <a:rPr lang="en-US" altLang="zh-CN" sz="2800" dirty="0">
                <a:solidFill>
                  <a:srgbClr val="121212"/>
                </a:solidFill>
                <a:latin typeface="微软雅黑" panose="020B0503020204020204" pitchFamily="34" charset="-122"/>
                <a:ea typeface="微软雅黑" panose="020B0503020204020204" pitchFamily="34" charset="-122"/>
              </a:rPr>
              <a:t>CIFAR10</a:t>
            </a:r>
            <a:r>
              <a:rPr lang="zh-CN" altLang="en-US" sz="2800" dirty="0">
                <a:solidFill>
                  <a:srgbClr val="121212"/>
                </a:solidFill>
                <a:latin typeface="微软雅黑" panose="020B0503020204020204" pitchFamily="34" charset="-122"/>
                <a:ea typeface="微软雅黑" panose="020B0503020204020204" pitchFamily="34" charset="-122"/>
              </a:rPr>
              <a:t>正确分类样本</a:t>
            </a:r>
          </a:p>
        </p:txBody>
      </p:sp>
      <p:pic>
        <p:nvPicPr>
          <p:cNvPr id="4" name="图片 3">
            <a:extLst>
              <a:ext uri="{FF2B5EF4-FFF2-40B4-BE49-F238E27FC236}">
                <a16:creationId xmlns:a16="http://schemas.microsoft.com/office/drawing/2014/main" id="{96BBA99B-B71A-48F4-BEA8-1C6BA6B924CD}"/>
              </a:ext>
            </a:extLst>
          </p:cNvPr>
          <p:cNvPicPr>
            <a:picLocks noChangeAspect="1"/>
          </p:cNvPicPr>
          <p:nvPr/>
        </p:nvPicPr>
        <p:blipFill>
          <a:blip r:embed="rId3"/>
          <a:stretch>
            <a:fillRect/>
          </a:stretch>
        </p:blipFill>
        <p:spPr>
          <a:xfrm>
            <a:off x="0" y="1518971"/>
            <a:ext cx="12191999" cy="3974790"/>
          </a:xfrm>
          <a:prstGeom prst="rect">
            <a:avLst/>
          </a:prstGeom>
        </p:spPr>
      </p:pic>
    </p:spTree>
    <p:extLst>
      <p:ext uri="{BB962C8B-B14F-4D97-AF65-F5344CB8AC3E}">
        <p14:creationId xmlns:p14="http://schemas.microsoft.com/office/powerpoint/2010/main" val="3242406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391DB2-0671-4DE9-B16A-1C881BB70AEE}"/>
              </a:ext>
            </a:extLst>
          </p:cNvPr>
          <p:cNvSpPr/>
          <p:nvPr/>
        </p:nvSpPr>
        <p:spPr>
          <a:xfrm>
            <a:off x="760849" y="612875"/>
            <a:ext cx="483536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121212"/>
                </a:solidFill>
                <a:latin typeface="微软雅黑" panose="020B0503020204020204" pitchFamily="34" charset="-122"/>
                <a:ea typeface="微软雅黑" panose="020B0503020204020204" pitchFamily="34" charset="-122"/>
              </a:rPr>
              <a:t>补充：</a:t>
            </a:r>
            <a:r>
              <a:rPr lang="en-US" altLang="zh-CN" sz="2800" dirty="0">
                <a:solidFill>
                  <a:srgbClr val="121212"/>
                </a:solidFill>
                <a:latin typeface="微软雅黑" panose="020B0503020204020204" pitchFamily="34" charset="-122"/>
                <a:ea typeface="微软雅黑" panose="020B0503020204020204" pitchFamily="34" charset="-122"/>
              </a:rPr>
              <a:t>CIFAR10</a:t>
            </a:r>
            <a:r>
              <a:rPr lang="zh-CN" altLang="en-US" sz="2800" dirty="0">
                <a:solidFill>
                  <a:srgbClr val="121212"/>
                </a:solidFill>
                <a:latin typeface="微软雅黑" panose="020B0503020204020204" pitchFamily="34" charset="-122"/>
                <a:ea typeface="微软雅黑" panose="020B0503020204020204" pitchFamily="34" charset="-122"/>
              </a:rPr>
              <a:t>错误分类样本</a:t>
            </a:r>
          </a:p>
        </p:txBody>
      </p:sp>
      <p:pic>
        <p:nvPicPr>
          <p:cNvPr id="3" name="图片 2">
            <a:extLst>
              <a:ext uri="{FF2B5EF4-FFF2-40B4-BE49-F238E27FC236}">
                <a16:creationId xmlns:a16="http://schemas.microsoft.com/office/drawing/2014/main" id="{5C73CC1E-322F-4A89-BD4B-C52055A810DC}"/>
              </a:ext>
            </a:extLst>
          </p:cNvPr>
          <p:cNvPicPr>
            <a:picLocks noChangeAspect="1"/>
          </p:cNvPicPr>
          <p:nvPr/>
        </p:nvPicPr>
        <p:blipFill>
          <a:blip r:embed="rId3"/>
          <a:stretch>
            <a:fillRect/>
          </a:stretch>
        </p:blipFill>
        <p:spPr>
          <a:xfrm>
            <a:off x="0" y="1301705"/>
            <a:ext cx="12192000" cy="4027714"/>
          </a:xfrm>
          <a:prstGeom prst="rect">
            <a:avLst/>
          </a:prstGeom>
        </p:spPr>
      </p:pic>
    </p:spTree>
    <p:extLst>
      <p:ext uri="{BB962C8B-B14F-4D97-AF65-F5344CB8AC3E}">
        <p14:creationId xmlns:p14="http://schemas.microsoft.com/office/powerpoint/2010/main" val="622818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9CEE68D-1FAD-41E7-B305-E7F5486BC274}"/>
              </a:ext>
            </a:extLst>
          </p:cNvPr>
          <p:cNvPicPr>
            <a:picLocks noChangeAspect="1"/>
          </p:cNvPicPr>
          <p:nvPr/>
        </p:nvPicPr>
        <p:blipFill>
          <a:blip r:embed="rId3"/>
          <a:stretch>
            <a:fillRect/>
          </a:stretch>
        </p:blipFill>
        <p:spPr>
          <a:xfrm>
            <a:off x="2525837" y="0"/>
            <a:ext cx="8949228" cy="6858000"/>
          </a:xfrm>
          <a:prstGeom prst="rect">
            <a:avLst/>
          </a:prstGeom>
        </p:spPr>
      </p:pic>
      <p:sp>
        <p:nvSpPr>
          <p:cNvPr id="3" name="文本框 2">
            <a:extLst>
              <a:ext uri="{FF2B5EF4-FFF2-40B4-BE49-F238E27FC236}">
                <a16:creationId xmlns:a16="http://schemas.microsoft.com/office/drawing/2014/main" id="{3D9BBB73-EF64-4373-B0C6-B598040DD2B9}"/>
              </a:ext>
            </a:extLst>
          </p:cNvPr>
          <p:cNvSpPr txBox="1"/>
          <p:nvPr/>
        </p:nvSpPr>
        <p:spPr>
          <a:xfrm>
            <a:off x="802288" y="1801100"/>
            <a:ext cx="1723549" cy="461665"/>
          </a:xfrm>
          <a:prstGeom prst="rect">
            <a:avLst/>
          </a:prstGeom>
        </p:spPr>
        <p:txBody>
          <a:bodyPr wrap="none">
            <a:spAutoFit/>
          </a:bodyPr>
          <a:lstStyle>
            <a:defPPr>
              <a:defRPr lang="zh-CN"/>
            </a:defPPr>
            <a:lvl1pPr>
              <a:defRPr sz="2800" b="0" i="0">
                <a:solidFill>
                  <a:srgbClr val="121212"/>
                </a:solidFill>
                <a:effectLst/>
                <a:latin typeface="微软雅黑" panose="020B0503020204020204" pitchFamily="34" charset="-122"/>
                <a:ea typeface="微软雅黑" panose="020B0503020204020204" pitchFamily="34" charset="-122"/>
              </a:defRPr>
            </a:lvl1pPr>
          </a:lstStyle>
          <a:p>
            <a:r>
              <a:rPr lang="zh-CN" altLang="en-US" sz="2400" dirty="0"/>
              <a:t>特征提取层</a:t>
            </a:r>
          </a:p>
        </p:txBody>
      </p:sp>
      <p:sp>
        <p:nvSpPr>
          <p:cNvPr id="4" name="文本框 3">
            <a:extLst>
              <a:ext uri="{FF2B5EF4-FFF2-40B4-BE49-F238E27FC236}">
                <a16:creationId xmlns:a16="http://schemas.microsoft.com/office/drawing/2014/main" id="{150878E3-1F73-4B86-B270-0ABD72D6CD77}"/>
              </a:ext>
            </a:extLst>
          </p:cNvPr>
          <p:cNvSpPr txBox="1"/>
          <p:nvPr/>
        </p:nvSpPr>
        <p:spPr>
          <a:xfrm>
            <a:off x="1252231" y="3713289"/>
            <a:ext cx="1107996" cy="461665"/>
          </a:xfrm>
          <a:prstGeom prst="rect">
            <a:avLst/>
          </a:prstGeom>
        </p:spPr>
        <p:txBody>
          <a:bodyPr wrap="none">
            <a:spAutoFit/>
          </a:bodyPr>
          <a:lstStyle>
            <a:defPPr>
              <a:defRPr lang="zh-CN"/>
            </a:defPPr>
            <a:lvl1pPr>
              <a:defRPr sz="2800" b="0" i="0">
                <a:solidFill>
                  <a:srgbClr val="121212"/>
                </a:solidFill>
                <a:effectLst/>
                <a:latin typeface="微软雅黑" panose="020B0503020204020204" pitchFamily="34" charset="-122"/>
                <a:ea typeface="微软雅黑" panose="020B0503020204020204" pitchFamily="34" charset="-122"/>
              </a:defRPr>
            </a:lvl1pPr>
          </a:lstStyle>
          <a:p>
            <a:r>
              <a:rPr lang="zh-CN" altLang="en-US" sz="2400" dirty="0"/>
              <a:t>预测层</a:t>
            </a:r>
          </a:p>
        </p:txBody>
      </p:sp>
    </p:spTree>
    <p:extLst>
      <p:ext uri="{BB962C8B-B14F-4D97-AF65-F5344CB8AC3E}">
        <p14:creationId xmlns:p14="http://schemas.microsoft.com/office/powerpoint/2010/main" val="320971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79AA480-8847-40B3-8586-B35E47619F40}"/>
              </a:ext>
            </a:extLst>
          </p:cNvPr>
          <p:cNvSpPr/>
          <p:nvPr/>
        </p:nvSpPr>
        <p:spPr>
          <a:xfrm>
            <a:off x="1682314" y="412973"/>
            <a:ext cx="8827371" cy="1015663"/>
          </a:xfrm>
          <a:prstGeom prst="rect">
            <a:avLst/>
          </a:prstGeom>
        </p:spPr>
        <p:txBody>
          <a:bodyPr wrap="square">
            <a:spAutoFit/>
          </a:bodyPr>
          <a:lstStyle/>
          <a:p>
            <a:r>
              <a:rPr lang="en-US" altLang="zh-CN" sz="2000" b="0" i="0" dirty="0">
                <a:solidFill>
                  <a:srgbClr val="121212"/>
                </a:solidFill>
                <a:effectLst/>
                <a:latin typeface="微软雅黑" panose="020B0503020204020204" pitchFamily="34" charset="-122"/>
                <a:ea typeface="微软雅黑" panose="020B0503020204020204" pitchFamily="34" charset="-122"/>
              </a:rPr>
              <a:t>1</a:t>
            </a:r>
            <a:r>
              <a:rPr lang="zh-CN" altLang="en-US" sz="2000" b="0" i="0" dirty="0">
                <a:solidFill>
                  <a:srgbClr val="121212"/>
                </a:solidFill>
                <a:effectLst/>
                <a:latin typeface="微软雅黑" panose="020B0503020204020204" pitchFamily="34" charset="-122"/>
                <a:ea typeface="微软雅黑" panose="020B0503020204020204" pitchFamily="34" charset="-122"/>
              </a:rPr>
              <a:t>、需要正则项（</a:t>
            </a:r>
            <a:r>
              <a:rPr lang="en-US" altLang="zh-CN" sz="2000" b="0" i="0" dirty="0">
                <a:solidFill>
                  <a:srgbClr val="121212"/>
                </a:solidFill>
                <a:effectLst/>
                <a:latin typeface="微软雅黑" panose="020B0503020204020204" pitchFamily="34" charset="-122"/>
                <a:ea typeface="微软雅黑" panose="020B0503020204020204" pitchFamily="34" charset="-122"/>
              </a:rPr>
              <a:t>L2</a:t>
            </a:r>
            <a:r>
              <a:rPr lang="zh-CN" altLang="en-US" sz="2000" b="0" i="0" dirty="0">
                <a:solidFill>
                  <a:srgbClr val="121212"/>
                </a:solidFill>
                <a:effectLst/>
                <a:latin typeface="微软雅黑" panose="020B0503020204020204" pitchFamily="34" charset="-122"/>
                <a:ea typeface="微软雅黑" panose="020B0503020204020204" pitchFamily="34" charset="-122"/>
              </a:rPr>
              <a:t>，对于没有正则项的模型，也可以通过加入</a:t>
            </a:r>
            <a:r>
              <a:rPr lang="zh-CN" altLang="en-US" sz="2000" dirty="0">
                <a:solidFill>
                  <a:srgbClr val="121212"/>
                </a:solidFill>
                <a:latin typeface="微软雅黑" panose="020B0503020204020204" pitchFamily="34" charset="-122"/>
                <a:ea typeface="微软雅黑" panose="020B0503020204020204" pitchFamily="34" charset="-122"/>
              </a:rPr>
              <a:t>正则项</a:t>
            </a:r>
            <a:r>
              <a:rPr lang="zh-CN" altLang="en-US" sz="2000" b="0" i="0" dirty="0">
                <a:solidFill>
                  <a:srgbClr val="121212"/>
                </a:solidFill>
                <a:effectLst/>
                <a:latin typeface="微软雅黑" panose="020B0503020204020204" pitchFamily="34" charset="-122"/>
                <a:ea typeface="微软雅黑" panose="020B0503020204020204" pitchFamily="34" charset="-122"/>
              </a:rPr>
              <a:t>再微调）</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、模型已经得到了充分收敛</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3127CBA-B7BD-4CB9-BACE-62CADF7805F9}"/>
              </a:ext>
            </a:extLst>
          </p:cNvPr>
          <p:cNvPicPr>
            <a:picLocks noChangeAspect="1"/>
          </p:cNvPicPr>
          <p:nvPr/>
        </p:nvPicPr>
        <p:blipFill>
          <a:blip r:embed="rId3"/>
          <a:stretch>
            <a:fillRect/>
          </a:stretch>
        </p:blipFill>
        <p:spPr>
          <a:xfrm>
            <a:off x="1490338" y="2883456"/>
            <a:ext cx="9211324" cy="3561571"/>
          </a:xfrm>
          <a:prstGeom prst="rect">
            <a:avLst/>
          </a:prstGeom>
        </p:spPr>
      </p:pic>
      <p:pic>
        <p:nvPicPr>
          <p:cNvPr id="5" name="图片 4">
            <a:extLst>
              <a:ext uri="{FF2B5EF4-FFF2-40B4-BE49-F238E27FC236}">
                <a16:creationId xmlns:a16="http://schemas.microsoft.com/office/drawing/2014/main" id="{E1026A0C-9481-4BEA-BF74-FD19272DC02F}"/>
              </a:ext>
            </a:extLst>
          </p:cNvPr>
          <p:cNvPicPr>
            <a:picLocks noChangeAspect="1"/>
          </p:cNvPicPr>
          <p:nvPr/>
        </p:nvPicPr>
        <p:blipFill>
          <a:blip r:embed="rId4"/>
          <a:stretch>
            <a:fillRect/>
          </a:stretch>
        </p:blipFill>
        <p:spPr>
          <a:xfrm>
            <a:off x="3490608" y="1973257"/>
            <a:ext cx="5293301" cy="705773"/>
          </a:xfrm>
          <a:prstGeom prst="rect">
            <a:avLst/>
          </a:prstGeom>
        </p:spPr>
      </p:pic>
    </p:spTree>
    <p:extLst>
      <p:ext uri="{BB962C8B-B14F-4D97-AF65-F5344CB8AC3E}">
        <p14:creationId xmlns:p14="http://schemas.microsoft.com/office/powerpoint/2010/main" val="223048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58B94B-8680-4C70-AB69-3ADC8DF4D687}"/>
              </a:ext>
            </a:extLst>
          </p:cNvPr>
          <p:cNvSpPr/>
          <p:nvPr/>
        </p:nvSpPr>
        <p:spPr>
          <a:xfrm>
            <a:off x="965981" y="430795"/>
            <a:ext cx="1980029"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数据集纠错</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70A51F4-1D04-4FCF-87A2-CC0A17A0209D}"/>
              </a:ext>
            </a:extLst>
          </p:cNvPr>
          <p:cNvPicPr>
            <a:picLocks noChangeAspect="1"/>
          </p:cNvPicPr>
          <p:nvPr/>
        </p:nvPicPr>
        <p:blipFill>
          <a:blip r:embed="rId2"/>
          <a:stretch>
            <a:fillRect/>
          </a:stretch>
        </p:blipFill>
        <p:spPr>
          <a:xfrm>
            <a:off x="1955995" y="1346276"/>
            <a:ext cx="7966572" cy="3477049"/>
          </a:xfrm>
          <a:prstGeom prst="rect">
            <a:avLst/>
          </a:prstGeom>
        </p:spPr>
      </p:pic>
      <p:sp>
        <p:nvSpPr>
          <p:cNvPr id="4" name="矩形 3">
            <a:extLst>
              <a:ext uri="{FF2B5EF4-FFF2-40B4-BE49-F238E27FC236}">
                <a16:creationId xmlns:a16="http://schemas.microsoft.com/office/drawing/2014/main" id="{DDAA0DA9-E4D1-431F-8E99-D977981B6DB5}"/>
              </a:ext>
            </a:extLst>
          </p:cNvPr>
          <p:cNvSpPr/>
          <p:nvPr/>
        </p:nvSpPr>
        <p:spPr>
          <a:xfrm>
            <a:off x="1473810" y="5105492"/>
            <a:ext cx="9244379" cy="1015663"/>
          </a:xfrm>
          <a:prstGeom prst="rect">
            <a:avLst/>
          </a:prstGeom>
        </p:spPr>
        <p:txBody>
          <a:bodyPr wrap="square">
            <a:spAutoFit/>
          </a:bodyPr>
          <a:lstStyle/>
          <a:p>
            <a:pPr algn="ctr"/>
            <a:r>
              <a:rPr lang="en-US" altLang="zh-CN" sz="2000" b="0" i="0" dirty="0">
                <a:solidFill>
                  <a:srgbClr val="121212"/>
                </a:solidFill>
                <a:effectLst/>
                <a:latin typeface="微软雅黑" panose="020B0503020204020204" pitchFamily="34" charset="-122"/>
                <a:ea typeface="微软雅黑" panose="020B0503020204020204" pitchFamily="34" charset="-122"/>
              </a:rPr>
              <a:t>CIFAR10</a:t>
            </a:r>
            <a:r>
              <a:rPr lang="zh-CN" altLang="en-US" sz="2000" b="0" i="0" dirty="0">
                <a:solidFill>
                  <a:srgbClr val="121212"/>
                </a:solidFill>
                <a:effectLst/>
                <a:latin typeface="微软雅黑" panose="020B0503020204020204" pitchFamily="34" charset="-122"/>
                <a:ea typeface="微软雅黑" panose="020B0503020204020204" pitchFamily="34" charset="-122"/>
              </a:rPr>
              <a:t>中抽取马和汽车的两分类，其中有</a:t>
            </a:r>
            <a:r>
              <a:rPr lang="en-US" altLang="zh-CN" sz="2000" b="0" i="0" dirty="0">
                <a:solidFill>
                  <a:srgbClr val="121212"/>
                </a:solidFill>
                <a:effectLst/>
                <a:latin typeface="微软雅黑" panose="020B0503020204020204" pitchFamily="34" charset="-122"/>
                <a:ea typeface="微软雅黑" panose="020B0503020204020204" pitchFamily="34" charset="-122"/>
              </a:rPr>
              <a:t>40%</a:t>
            </a:r>
            <a:r>
              <a:rPr lang="zh-CN" altLang="en-US" sz="2000" dirty="0">
                <a:solidFill>
                  <a:srgbClr val="121212"/>
                </a:solidFill>
                <a:latin typeface="微软雅黑" panose="020B0503020204020204" pitchFamily="34" charset="-122"/>
                <a:ea typeface="微软雅黑" panose="020B0503020204020204" pitchFamily="34" charset="-122"/>
              </a:rPr>
              <a:t>训练</a:t>
            </a:r>
            <a:r>
              <a:rPr lang="zh-CN" altLang="en-US" sz="2000" b="0" i="0" dirty="0">
                <a:solidFill>
                  <a:srgbClr val="121212"/>
                </a:solidFill>
                <a:effectLst/>
                <a:latin typeface="微软雅黑" panose="020B0503020204020204" pitchFamily="34" charset="-122"/>
                <a:ea typeface="微软雅黑" panose="020B0503020204020204" pitchFamily="34" charset="-122"/>
              </a:rPr>
              <a:t>数据的标签是错的。</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用本文方法、</a:t>
            </a:r>
            <a:r>
              <a:rPr lang="en-US" altLang="zh-CN" sz="2000" dirty="0">
                <a:solidFill>
                  <a:srgbClr val="121212"/>
                </a:solidFill>
                <a:latin typeface="微软雅黑" panose="020B0503020204020204" pitchFamily="34" charset="-122"/>
                <a:ea typeface="微软雅黑" panose="020B0503020204020204" pitchFamily="34" charset="-122"/>
              </a:rPr>
              <a:t>IF</a:t>
            </a:r>
            <a:r>
              <a:rPr lang="zh-CN" altLang="en-US" sz="2000" dirty="0">
                <a:solidFill>
                  <a:srgbClr val="121212"/>
                </a:solidFill>
                <a:latin typeface="微软雅黑" panose="020B0503020204020204" pitchFamily="34" charset="-122"/>
                <a:ea typeface="微软雅黑" panose="020B0503020204020204" pitchFamily="34" charset="-122"/>
              </a:rPr>
              <a:t>、随机方法计算样本点的影响，排序后翻转部分标签后的结果。</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39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142617-72F5-421A-B683-0D1CC01D81AD}"/>
              </a:ext>
            </a:extLst>
          </p:cNvPr>
          <p:cNvPicPr>
            <a:picLocks noChangeAspect="1"/>
          </p:cNvPicPr>
          <p:nvPr/>
        </p:nvPicPr>
        <p:blipFill>
          <a:blip r:embed="rId3"/>
          <a:stretch>
            <a:fillRect/>
          </a:stretch>
        </p:blipFill>
        <p:spPr>
          <a:xfrm>
            <a:off x="0" y="1171569"/>
            <a:ext cx="12184735" cy="3922945"/>
          </a:xfrm>
          <a:prstGeom prst="rect">
            <a:avLst/>
          </a:prstGeom>
        </p:spPr>
      </p:pic>
      <p:sp>
        <p:nvSpPr>
          <p:cNvPr id="4" name="矩形 3">
            <a:extLst>
              <a:ext uri="{FF2B5EF4-FFF2-40B4-BE49-F238E27FC236}">
                <a16:creationId xmlns:a16="http://schemas.microsoft.com/office/drawing/2014/main" id="{AADE6A7D-92B1-4163-B6C1-B4CDF014A7AC}"/>
              </a:ext>
            </a:extLst>
          </p:cNvPr>
          <p:cNvSpPr/>
          <p:nvPr/>
        </p:nvSpPr>
        <p:spPr>
          <a:xfrm>
            <a:off x="1339892" y="5218338"/>
            <a:ext cx="9504950"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在所有数据中，分别选出三个对测试样本正面影响最大和三个负面影响最大的样本</a:t>
            </a:r>
          </a:p>
        </p:txBody>
      </p:sp>
      <p:sp>
        <p:nvSpPr>
          <p:cNvPr id="5" name="矩形 4">
            <a:extLst>
              <a:ext uri="{FF2B5EF4-FFF2-40B4-BE49-F238E27FC236}">
                <a16:creationId xmlns:a16="http://schemas.microsoft.com/office/drawing/2014/main" id="{694488DD-D1D3-4017-9B91-D88D70061EF6}"/>
              </a:ext>
            </a:extLst>
          </p:cNvPr>
          <p:cNvSpPr/>
          <p:nvPr/>
        </p:nvSpPr>
        <p:spPr>
          <a:xfrm>
            <a:off x="965981" y="430795"/>
            <a:ext cx="5740931" cy="523220"/>
          </a:xfrm>
          <a:prstGeom prst="rect">
            <a:avLst/>
          </a:prstGeom>
        </p:spPr>
        <p:txBody>
          <a:bodyPr wrap="none">
            <a:spAutoFit/>
          </a:bodyPr>
          <a:lstStyle/>
          <a:p>
            <a:r>
              <a:rPr lang="en-US" altLang="zh-CN" sz="2800" dirty="0">
                <a:solidFill>
                  <a:srgbClr val="121212"/>
                </a:solidFill>
                <a:latin typeface="微软雅黑" panose="020B0503020204020204" pitchFamily="34" charset="-122"/>
                <a:ea typeface="微软雅黑" panose="020B0503020204020204" pitchFamily="34" charset="-122"/>
              </a:rPr>
              <a:t>Positive and Negative Examples</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0764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35B23D-E690-4E27-8CB6-078AA1B255B9}"/>
              </a:ext>
            </a:extLst>
          </p:cNvPr>
          <p:cNvPicPr>
            <a:picLocks noChangeAspect="1"/>
          </p:cNvPicPr>
          <p:nvPr/>
        </p:nvPicPr>
        <p:blipFill>
          <a:blip r:embed="rId3"/>
          <a:stretch>
            <a:fillRect/>
          </a:stretch>
        </p:blipFill>
        <p:spPr>
          <a:xfrm>
            <a:off x="0" y="780795"/>
            <a:ext cx="12148713" cy="3875314"/>
          </a:xfrm>
          <a:prstGeom prst="rect">
            <a:avLst/>
          </a:prstGeom>
        </p:spPr>
      </p:pic>
      <p:sp>
        <p:nvSpPr>
          <p:cNvPr id="3" name="矩形 2">
            <a:extLst>
              <a:ext uri="{FF2B5EF4-FFF2-40B4-BE49-F238E27FC236}">
                <a16:creationId xmlns:a16="http://schemas.microsoft.com/office/drawing/2014/main" id="{03D201BA-CDC2-4278-B3A1-2DA175D8FAEC}"/>
              </a:ext>
            </a:extLst>
          </p:cNvPr>
          <p:cNvSpPr/>
          <p:nvPr/>
        </p:nvSpPr>
        <p:spPr>
          <a:xfrm>
            <a:off x="1502704" y="4872857"/>
            <a:ext cx="9499123" cy="1015663"/>
          </a:xfrm>
          <a:prstGeom prst="rect">
            <a:avLst/>
          </a:prstGeom>
        </p:spPr>
        <p:txBody>
          <a:bodyPr wrap="square">
            <a:spAutoFit/>
          </a:bodyPr>
          <a:lstStyle/>
          <a:p>
            <a:pPr algn="ctr"/>
            <a:r>
              <a:rPr lang="en-US" altLang="zh-CN" sz="2000" dirty="0" err="1">
                <a:latin typeface="微软雅黑" panose="020B0503020204020204" pitchFamily="34" charset="-122"/>
                <a:ea typeface="微软雅黑" panose="020B0503020204020204" pitchFamily="34" charset="-122"/>
              </a:rPr>
              <a:t>Representer</a:t>
            </a:r>
            <a:r>
              <a:rPr lang="en-US" altLang="zh-CN" sz="2000" dirty="0">
                <a:latin typeface="微软雅黑" panose="020B0503020204020204" pitchFamily="34" charset="-122"/>
                <a:ea typeface="微软雅黑" panose="020B0503020204020204" pitchFamily="34" charset="-122"/>
              </a:rPr>
              <a:t> Value(</a:t>
            </a:r>
            <a:r>
              <a:rPr lang="zh-CN" altLang="en-US" sz="2000" dirty="0">
                <a:latin typeface="微软雅黑" panose="020B0503020204020204" pitchFamily="34" charset="-122"/>
                <a:ea typeface="微软雅黑" panose="020B0503020204020204" pitchFamily="34" charset="-122"/>
              </a:rPr>
              <a:t>左</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判断出来的负影响样本仍然是与测试图像很像，但其实不是</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而</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右</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判断出来的正负影响样本则不是那么有意义</a:t>
            </a:r>
          </a:p>
        </p:txBody>
      </p:sp>
    </p:spTree>
    <p:extLst>
      <p:ext uri="{BB962C8B-B14F-4D97-AF65-F5344CB8AC3E}">
        <p14:creationId xmlns:p14="http://schemas.microsoft.com/office/powerpoint/2010/main" val="158210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FF7780-5D37-464D-9D04-7423126B9C20}"/>
              </a:ext>
            </a:extLst>
          </p:cNvPr>
          <p:cNvSpPr/>
          <p:nvPr/>
        </p:nvSpPr>
        <p:spPr>
          <a:xfrm>
            <a:off x="965981" y="430795"/>
            <a:ext cx="1980029" cy="523220"/>
          </a:xfrm>
          <a:prstGeom prst="rect">
            <a:avLst/>
          </a:prstGeom>
        </p:spPr>
        <p:txBody>
          <a:bodyPr wrap="none">
            <a:spAutoFit/>
          </a:bodyPr>
          <a:lstStyle/>
          <a:p>
            <a:r>
              <a:rPr lang="zh-CN" altLang="en-US" sz="2800" dirty="0">
                <a:solidFill>
                  <a:srgbClr val="121212"/>
                </a:solidFill>
                <a:latin typeface="微软雅黑" panose="020B0503020204020204" pitchFamily="34" charset="-122"/>
                <a:ea typeface="微软雅黑" panose="020B0503020204020204" pitchFamily="34" charset="-122"/>
              </a:rPr>
              <a:t>误分类理解</a:t>
            </a:r>
            <a:endParaRPr lang="en-US" altLang="zh-CN" sz="2800" b="0" i="0" dirty="0">
              <a:solidFill>
                <a:srgbClr val="121212"/>
              </a:solidFill>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4121570-BBCF-4B22-8A95-3C233DD1F6F8}"/>
              </a:ext>
            </a:extLst>
          </p:cNvPr>
          <p:cNvPicPr>
            <a:picLocks noChangeAspect="1"/>
          </p:cNvPicPr>
          <p:nvPr/>
        </p:nvPicPr>
        <p:blipFill>
          <a:blip r:embed="rId3"/>
          <a:stretch>
            <a:fillRect/>
          </a:stretch>
        </p:blipFill>
        <p:spPr>
          <a:xfrm>
            <a:off x="0" y="1943907"/>
            <a:ext cx="12192000" cy="2462355"/>
          </a:xfrm>
          <a:prstGeom prst="rect">
            <a:avLst/>
          </a:prstGeom>
        </p:spPr>
      </p:pic>
      <p:sp>
        <p:nvSpPr>
          <p:cNvPr id="4" name="矩形 3">
            <a:extLst>
              <a:ext uri="{FF2B5EF4-FFF2-40B4-BE49-F238E27FC236}">
                <a16:creationId xmlns:a16="http://schemas.microsoft.com/office/drawing/2014/main" id="{6BBF516B-4348-4C06-B3FB-1CB9265DC560}"/>
              </a:ext>
            </a:extLst>
          </p:cNvPr>
          <p:cNvSpPr/>
          <p:nvPr/>
        </p:nvSpPr>
        <p:spPr>
          <a:xfrm>
            <a:off x="4178516" y="1244625"/>
            <a:ext cx="3262433" cy="400110"/>
          </a:xfrm>
          <a:prstGeom prst="rect">
            <a:avLst/>
          </a:prstGeom>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羚羊被错误识别成鹿的例子</a:t>
            </a:r>
          </a:p>
        </p:txBody>
      </p:sp>
      <p:sp>
        <p:nvSpPr>
          <p:cNvPr id="5" name="矩形 4">
            <a:extLst>
              <a:ext uri="{FF2B5EF4-FFF2-40B4-BE49-F238E27FC236}">
                <a16:creationId xmlns:a16="http://schemas.microsoft.com/office/drawing/2014/main" id="{5032ED6B-E4A0-48B7-85C3-85C02B2687FA}"/>
              </a:ext>
            </a:extLst>
          </p:cNvPr>
          <p:cNvSpPr/>
          <p:nvPr/>
        </p:nvSpPr>
        <p:spPr>
          <a:xfrm>
            <a:off x="484609" y="4905489"/>
            <a:ext cx="11222782" cy="1015663"/>
          </a:xfrm>
          <a:prstGeom prst="rect">
            <a:avLst/>
          </a:prstGeom>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四个</a:t>
            </a:r>
            <a:r>
              <a:rPr lang="en-US" altLang="zh-CN" sz="2000" dirty="0">
                <a:latin typeface="微软雅黑" panose="020B0503020204020204" pitchFamily="34" charset="-122"/>
                <a:ea typeface="微软雅黑" panose="020B0503020204020204" pitchFamily="34" charset="-122"/>
              </a:rPr>
              <a:t>Negative </a:t>
            </a:r>
            <a:r>
              <a:rPr lang="en-US" altLang="zh-CN" sz="2000" dirty="0" err="1">
                <a:latin typeface="微软雅黑" panose="020B0503020204020204" pitchFamily="34" charset="-122"/>
                <a:ea typeface="微软雅黑" panose="020B0503020204020204" pitchFamily="34" charset="-122"/>
              </a:rPr>
              <a:t>Representer</a:t>
            </a:r>
            <a:r>
              <a:rPr lang="en-US" altLang="zh-CN" sz="2000" dirty="0">
                <a:latin typeface="微软雅黑" panose="020B0503020204020204" pitchFamily="34" charset="-122"/>
                <a:ea typeface="微软雅黑" panose="020B0503020204020204" pitchFamily="34" charset="-122"/>
              </a:rPr>
              <a:t> Value</a:t>
            </a:r>
            <a:r>
              <a:rPr lang="zh-CN" altLang="en-US" sz="2000" dirty="0">
                <a:latin typeface="微软雅黑" panose="020B0503020204020204" pitchFamily="34" charset="-122"/>
                <a:ea typeface="微软雅黑" panose="020B0503020204020204" pitchFamily="34" charset="-122"/>
              </a:rPr>
              <a:t>最大的训练样本</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，在这些样本中除了被标记的动物外（主体），</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还出现了羚羊，这类样本使得标签强迫模型关注主体，而抑制了模型对输出羚羊的预测</a:t>
            </a:r>
          </a:p>
        </p:txBody>
      </p:sp>
      <p:sp>
        <p:nvSpPr>
          <p:cNvPr id="7" name="星形: 五角 6">
            <a:extLst>
              <a:ext uri="{FF2B5EF4-FFF2-40B4-BE49-F238E27FC236}">
                <a16:creationId xmlns:a16="http://schemas.microsoft.com/office/drawing/2014/main" id="{7821966E-D00E-4F7A-9673-B2EB72FA6C19}"/>
              </a:ext>
            </a:extLst>
          </p:cNvPr>
          <p:cNvSpPr/>
          <p:nvPr/>
        </p:nvSpPr>
        <p:spPr>
          <a:xfrm>
            <a:off x="6784461" y="1871146"/>
            <a:ext cx="400110" cy="40011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7477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2627</Words>
  <Application>Microsoft Office PowerPoint</Application>
  <PresentationFormat>宽屏</PresentationFormat>
  <Paragraphs>178</Paragraphs>
  <Slides>31</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Arial-BoldMT</vt: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14218</dc:creator>
  <cp:lastModifiedBy>14218</cp:lastModifiedBy>
  <cp:revision>20</cp:revision>
  <dcterms:created xsi:type="dcterms:W3CDTF">2022-04-03T08:18:23Z</dcterms:created>
  <dcterms:modified xsi:type="dcterms:W3CDTF">2022-04-10T10:50:52Z</dcterms:modified>
</cp:coreProperties>
</file>